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16"/>
  </p:notesMasterIdLst>
  <p:sldIdLst>
    <p:sldId id="257" r:id="rId2"/>
    <p:sldId id="265" r:id="rId3"/>
    <p:sldId id="293" r:id="rId4"/>
    <p:sldId id="259" r:id="rId5"/>
    <p:sldId id="262" r:id="rId6"/>
    <p:sldId id="260" r:id="rId7"/>
    <p:sldId id="296" r:id="rId8"/>
    <p:sldId id="297" r:id="rId9"/>
    <p:sldId id="298" r:id="rId10"/>
    <p:sldId id="299" r:id="rId11"/>
    <p:sldId id="294" r:id="rId12"/>
    <p:sldId id="295" r:id="rId13"/>
    <p:sldId id="266" r:id="rId14"/>
    <p:sldId id="29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C8345A-9C5D-481A-B627-F0A7637B5C22}">
          <p14:sldIdLst>
            <p14:sldId id="257"/>
            <p14:sldId id="265"/>
            <p14:sldId id="293"/>
            <p14:sldId id="259"/>
            <p14:sldId id="262"/>
            <p14:sldId id="260"/>
            <p14:sldId id="296"/>
            <p14:sldId id="297"/>
            <p14:sldId id="298"/>
            <p14:sldId id="299"/>
            <p14:sldId id="294"/>
            <p14:sldId id="295"/>
            <p14:sldId id="266"/>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127" d="100"/>
          <a:sy n="127" d="100"/>
        </p:scale>
        <p:origin x="92"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C475F-2DE0-45F8-AA12-951E1A47119A}"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6C789-6C2F-481E-9E8D-35F85E8E5726}" type="slidenum">
              <a:rPr lang="en-US" smtClean="0"/>
              <a:t>‹#›</a:t>
            </a:fld>
            <a:endParaRPr lang="en-US"/>
          </a:p>
        </p:txBody>
      </p:sp>
    </p:spTree>
    <p:extLst>
      <p:ext uri="{BB962C8B-B14F-4D97-AF65-F5344CB8AC3E}">
        <p14:creationId xmlns:p14="http://schemas.microsoft.com/office/powerpoint/2010/main" val="405045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did not fully adopt the Genocide Convention until November 8, 1988.  Lawmakers were fearful of what the convention could mean for civil rights, superseding national sovereignty, and what implications it could have on U.S. actions in Vietnam.  </a:t>
            </a:r>
          </a:p>
        </p:txBody>
      </p:sp>
      <p:sp>
        <p:nvSpPr>
          <p:cNvPr id="4" name="Slide Number Placeholder 3"/>
          <p:cNvSpPr>
            <a:spLocks noGrp="1"/>
          </p:cNvSpPr>
          <p:nvPr>
            <p:ph type="sldNum" sz="quarter" idx="5"/>
          </p:nvPr>
        </p:nvSpPr>
        <p:spPr/>
        <p:txBody>
          <a:bodyPr/>
          <a:lstStyle/>
          <a:p>
            <a:fld id="{A9B6C789-6C2F-481E-9E8D-35F85E8E5726}" type="slidenum">
              <a:rPr lang="en-US" smtClean="0"/>
              <a:t>5</a:t>
            </a:fld>
            <a:endParaRPr lang="en-US"/>
          </a:p>
        </p:txBody>
      </p:sp>
    </p:spTree>
    <p:extLst>
      <p:ext uri="{BB962C8B-B14F-4D97-AF65-F5344CB8AC3E}">
        <p14:creationId xmlns:p14="http://schemas.microsoft.com/office/powerpoint/2010/main" val="241271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aa41a6862_1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aa41a6862_1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59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922473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11591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612719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44892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57600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3/8/2021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452666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3/8/2021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471238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028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316859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880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1102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463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266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0638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046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90776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3/8/2021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92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D291B17-9318-49DB-B28B-6E5994AE9581}" type="datetime1">
              <a:rPr lang="en-US" smtClean="0"/>
              <a:t>3/8/2021</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765812321"/>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82817-2E4A-4D2D-BF10-39B822959569}"/>
              </a:ext>
            </a:extLst>
          </p:cNvPr>
          <p:cNvSpPr>
            <a:spLocks noGrp="1"/>
          </p:cNvSpPr>
          <p:nvPr>
            <p:ph idx="1"/>
          </p:nvPr>
        </p:nvSpPr>
        <p:spPr>
          <a:xfrm>
            <a:off x="1030173" y="2892828"/>
            <a:ext cx="10353762" cy="2549237"/>
          </a:xfrm>
        </p:spPr>
        <p:txBody>
          <a:bodyPr>
            <a:normAutofit fontScale="92500" lnSpcReduction="10000"/>
          </a:bodyPr>
          <a:lstStyle/>
          <a:p>
            <a:pPr marL="36900" indent="0" algn="ctr">
              <a:buNone/>
            </a:pPr>
            <a:r>
              <a:rPr lang="en-US" sz="5400" dirty="0">
                <a:solidFill>
                  <a:schemeClr val="tx1"/>
                </a:solidFill>
              </a:rPr>
              <a:t>Is “Never Again” really possible? </a:t>
            </a:r>
            <a:br>
              <a:rPr lang="en-US" sz="5400" dirty="0">
                <a:solidFill>
                  <a:schemeClr val="tx1"/>
                </a:solidFill>
              </a:rPr>
            </a:br>
            <a:endParaRPr lang="en-US" sz="5400" dirty="0">
              <a:solidFill>
                <a:schemeClr val="tx1"/>
              </a:solidFill>
            </a:endParaRPr>
          </a:p>
          <a:p>
            <a:pPr marL="36900" indent="0" algn="ctr">
              <a:buNone/>
            </a:pPr>
            <a:r>
              <a:rPr lang="en-US" sz="5400" dirty="0">
                <a:solidFill>
                  <a:schemeClr val="tx1"/>
                </a:solidFill>
              </a:rPr>
              <a:t>Genocides after the Holocaust</a:t>
            </a:r>
            <a:endParaRPr lang="en-US" sz="5400" dirty="0"/>
          </a:p>
        </p:txBody>
      </p:sp>
      <p:pic>
        <p:nvPicPr>
          <p:cNvPr id="5" name="Picture 4">
            <a:extLst>
              <a:ext uri="{FF2B5EF4-FFF2-40B4-BE49-F238E27FC236}">
                <a16:creationId xmlns:a16="http://schemas.microsoft.com/office/drawing/2014/main" id="{61CD4D0F-7384-403E-828E-6C5C2AD11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781" y="603885"/>
            <a:ext cx="9282545" cy="1740477"/>
          </a:xfrm>
          <a:prstGeom prst="rect">
            <a:avLst/>
          </a:prstGeom>
        </p:spPr>
      </p:pic>
    </p:spTree>
    <p:extLst>
      <p:ext uri="{BB962C8B-B14F-4D97-AF65-F5344CB8AC3E}">
        <p14:creationId xmlns:p14="http://schemas.microsoft.com/office/powerpoint/2010/main" val="371782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86FC-5A91-4005-9D07-545AF016EBF7}"/>
              </a:ext>
            </a:extLst>
          </p:cNvPr>
          <p:cNvSpPr>
            <a:spLocks noGrp="1"/>
          </p:cNvSpPr>
          <p:nvPr>
            <p:ph type="title"/>
          </p:nvPr>
        </p:nvSpPr>
        <p:spPr>
          <a:xfrm>
            <a:off x="2188922" y="500062"/>
            <a:ext cx="10353762" cy="970450"/>
          </a:xfrm>
        </p:spPr>
        <p:txBody>
          <a:bodyPr/>
          <a:lstStyle/>
          <a:p>
            <a:r>
              <a:rPr lang="en-US" dirty="0"/>
              <a:t>Genocides after 1945 Continued:</a:t>
            </a:r>
          </a:p>
        </p:txBody>
      </p:sp>
      <p:sp>
        <p:nvSpPr>
          <p:cNvPr id="3" name="Text Placeholder 2">
            <a:extLst>
              <a:ext uri="{FF2B5EF4-FFF2-40B4-BE49-F238E27FC236}">
                <a16:creationId xmlns:a16="http://schemas.microsoft.com/office/drawing/2014/main" id="{C5CCF458-371E-4A1A-90A8-89E876E355D2}"/>
              </a:ext>
            </a:extLst>
          </p:cNvPr>
          <p:cNvSpPr>
            <a:spLocks noGrp="1"/>
          </p:cNvSpPr>
          <p:nvPr>
            <p:ph type="body" idx="1"/>
          </p:nvPr>
        </p:nvSpPr>
        <p:spPr>
          <a:xfrm>
            <a:off x="2366639" y="2849044"/>
            <a:ext cx="3300984" cy="576262"/>
          </a:xfrm>
        </p:spPr>
        <p:txBody>
          <a:bodyPr/>
          <a:lstStyle/>
          <a:p>
            <a:r>
              <a:rPr lang="en-US" dirty="0"/>
              <a:t>Darfur</a:t>
            </a:r>
          </a:p>
        </p:txBody>
      </p:sp>
      <p:sp>
        <p:nvSpPr>
          <p:cNvPr id="4" name="Text Placeholder 3">
            <a:extLst>
              <a:ext uri="{FF2B5EF4-FFF2-40B4-BE49-F238E27FC236}">
                <a16:creationId xmlns:a16="http://schemas.microsoft.com/office/drawing/2014/main" id="{B2459416-2736-4132-80BD-A14F171821B0}"/>
              </a:ext>
            </a:extLst>
          </p:cNvPr>
          <p:cNvSpPr>
            <a:spLocks noGrp="1"/>
          </p:cNvSpPr>
          <p:nvPr>
            <p:ph type="body" sz="half" idx="15"/>
          </p:nvPr>
        </p:nvSpPr>
        <p:spPr>
          <a:xfrm>
            <a:off x="786795" y="3353324"/>
            <a:ext cx="6460672" cy="3219450"/>
          </a:xfrm>
        </p:spPr>
        <p:txBody>
          <a:bodyPr/>
          <a:lstStyle/>
          <a:p>
            <a:pPr marL="342900" indent="-342900">
              <a:buFont typeface="Arial" panose="020B0604020202020204" pitchFamily="34" charset="0"/>
              <a:buChar char="•"/>
            </a:pPr>
            <a:r>
              <a:rPr lang="en-US" sz="1800" dirty="0"/>
              <a:t>Committed by the Sudanese government and Janjaweed beginning in 2003. </a:t>
            </a:r>
          </a:p>
          <a:p>
            <a:pPr marL="342900" indent="-342900">
              <a:buFont typeface="Arial" panose="020B0604020202020204" pitchFamily="34" charset="0"/>
              <a:buChar char="•"/>
            </a:pPr>
            <a:r>
              <a:rPr lang="en-US" sz="1800" dirty="0"/>
              <a:t>Ongoing conflicts and civil war in Sudan’s Western Darfur Region</a:t>
            </a:r>
            <a:r>
              <a:rPr lang="en-US" sz="2000" dirty="0"/>
              <a:t>.</a:t>
            </a:r>
          </a:p>
          <a:p>
            <a:pPr marL="342900" indent="-342900">
              <a:buFont typeface="Arial" panose="020B0604020202020204" pitchFamily="34" charset="0"/>
              <a:buChar char="•"/>
            </a:pPr>
            <a:r>
              <a:rPr lang="en-US" sz="1800" dirty="0"/>
              <a:t>Darfur’s non-Arab population targeted by African-Arab population. </a:t>
            </a:r>
          </a:p>
          <a:p>
            <a:pPr marL="342900" indent="-342900">
              <a:buFont typeface="Arial" panose="020B0604020202020204" pitchFamily="34" charset="0"/>
              <a:buChar char="•"/>
            </a:pPr>
            <a:r>
              <a:rPr lang="en-US" sz="1800" dirty="0"/>
              <a:t>400,000 have been murdered.  10,000 women raped (number is disputed, could be double).</a:t>
            </a:r>
          </a:p>
          <a:p>
            <a:endParaRPr lang="en-US" dirty="0"/>
          </a:p>
        </p:txBody>
      </p:sp>
      <p:pic>
        <p:nvPicPr>
          <p:cNvPr id="10" name="Picture 9">
            <a:extLst>
              <a:ext uri="{FF2B5EF4-FFF2-40B4-BE49-F238E27FC236}">
                <a16:creationId xmlns:a16="http://schemas.microsoft.com/office/drawing/2014/main" id="{67972ED6-1290-4F3E-A6DE-6E029E03C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774" y="1580050"/>
            <a:ext cx="4168925" cy="4992724"/>
          </a:xfrm>
          <a:prstGeom prst="rect">
            <a:avLst/>
          </a:prstGeom>
        </p:spPr>
      </p:pic>
      <p:pic>
        <p:nvPicPr>
          <p:cNvPr id="11" name="Picture 10">
            <a:extLst>
              <a:ext uri="{FF2B5EF4-FFF2-40B4-BE49-F238E27FC236}">
                <a16:creationId xmlns:a16="http://schemas.microsoft.com/office/drawing/2014/main" id="{67231D6B-9589-4A6C-979E-E8133175DF8D}"/>
              </a:ext>
            </a:extLst>
          </p:cNvPr>
          <p:cNvPicPr>
            <a:picLocks noChangeAspect="1"/>
          </p:cNvPicPr>
          <p:nvPr/>
        </p:nvPicPr>
        <p:blipFill>
          <a:blip r:embed="rId3"/>
          <a:stretch>
            <a:fillRect/>
          </a:stretch>
        </p:blipFill>
        <p:spPr>
          <a:xfrm>
            <a:off x="191515" y="91980"/>
            <a:ext cx="3368699" cy="2757064"/>
          </a:xfrm>
          <a:prstGeom prst="rect">
            <a:avLst/>
          </a:prstGeom>
        </p:spPr>
      </p:pic>
    </p:spTree>
    <p:extLst>
      <p:ext uri="{BB962C8B-B14F-4D97-AF65-F5344CB8AC3E}">
        <p14:creationId xmlns:p14="http://schemas.microsoft.com/office/powerpoint/2010/main" val="2507840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1041-7A61-4820-871B-D86971E52F01}"/>
              </a:ext>
            </a:extLst>
          </p:cNvPr>
          <p:cNvSpPr>
            <a:spLocks noGrp="1"/>
          </p:cNvSpPr>
          <p:nvPr>
            <p:ph type="title"/>
          </p:nvPr>
        </p:nvSpPr>
        <p:spPr>
          <a:xfrm>
            <a:off x="3979147" y="340432"/>
            <a:ext cx="8009104" cy="970450"/>
          </a:xfrm>
        </p:spPr>
        <p:txBody>
          <a:bodyPr>
            <a:normAutofit fontScale="90000"/>
          </a:bodyPr>
          <a:lstStyle/>
          <a:p>
            <a:r>
              <a:rPr lang="en-US" sz="3200" dirty="0"/>
              <a:t>Genocides that did not result in International Trials:</a:t>
            </a:r>
          </a:p>
        </p:txBody>
      </p:sp>
      <p:sp>
        <p:nvSpPr>
          <p:cNvPr id="3" name="Text Placeholder 2">
            <a:extLst>
              <a:ext uri="{FF2B5EF4-FFF2-40B4-BE49-F238E27FC236}">
                <a16:creationId xmlns:a16="http://schemas.microsoft.com/office/drawing/2014/main" id="{CC84EDDF-29B4-457F-8562-3AB529CF3ABE}"/>
              </a:ext>
            </a:extLst>
          </p:cNvPr>
          <p:cNvSpPr>
            <a:spLocks noGrp="1"/>
          </p:cNvSpPr>
          <p:nvPr>
            <p:ph type="body" idx="1"/>
          </p:nvPr>
        </p:nvSpPr>
        <p:spPr>
          <a:xfrm>
            <a:off x="7339420" y="1507084"/>
            <a:ext cx="3300984" cy="576262"/>
          </a:xfrm>
        </p:spPr>
        <p:txBody>
          <a:bodyPr/>
          <a:lstStyle/>
          <a:p>
            <a:r>
              <a:rPr lang="en-US" dirty="0"/>
              <a:t>Anfal Genocide:</a:t>
            </a:r>
          </a:p>
        </p:txBody>
      </p:sp>
      <p:sp>
        <p:nvSpPr>
          <p:cNvPr id="4" name="Text Placeholder 3">
            <a:extLst>
              <a:ext uri="{FF2B5EF4-FFF2-40B4-BE49-F238E27FC236}">
                <a16:creationId xmlns:a16="http://schemas.microsoft.com/office/drawing/2014/main" id="{8E0B18E4-C232-45C7-9F24-F43DC54DBACC}"/>
              </a:ext>
            </a:extLst>
          </p:cNvPr>
          <p:cNvSpPr>
            <a:spLocks noGrp="1"/>
          </p:cNvSpPr>
          <p:nvPr>
            <p:ph type="body" sz="half" idx="15"/>
          </p:nvPr>
        </p:nvSpPr>
        <p:spPr>
          <a:xfrm>
            <a:off x="6192377" y="2320636"/>
            <a:ext cx="5595070" cy="3938848"/>
          </a:xfrm>
        </p:spPr>
        <p:txBody>
          <a:bodyPr>
            <a:normAutofit lnSpcReduction="10000"/>
          </a:bodyPr>
          <a:lstStyle/>
          <a:p>
            <a:pPr marL="285750" indent="-285750">
              <a:buFont typeface="Arial" panose="020B0604020202020204" pitchFamily="34" charset="0"/>
              <a:buChar char="•"/>
            </a:pPr>
            <a:r>
              <a:rPr lang="en-US" sz="2000" dirty="0"/>
              <a:t>Perpetrated by Saddam Hussein, Ali Hassan al-Majid and the Iraqi Government from 1986 to 1989. </a:t>
            </a:r>
          </a:p>
          <a:p>
            <a:pPr marL="285750" indent="-285750">
              <a:buFont typeface="Arial" panose="020B0604020202020204" pitchFamily="34" charset="0"/>
              <a:buChar char="•"/>
            </a:pPr>
            <a:r>
              <a:rPr lang="en-US" sz="2000" dirty="0"/>
              <a:t>Took place during the Iraq-Iran War.</a:t>
            </a:r>
          </a:p>
          <a:p>
            <a:pPr marL="285750" indent="-285750">
              <a:buFont typeface="Arial" panose="020B0604020202020204" pitchFamily="34" charset="0"/>
              <a:buChar char="•"/>
            </a:pPr>
            <a:r>
              <a:rPr lang="en-US" sz="2000" dirty="0"/>
              <a:t>Iraqi Kurds and Assyrian Christians were targeted by the Iraqi government and Kurdish collaborators. </a:t>
            </a:r>
          </a:p>
          <a:p>
            <a:pPr marL="285750" indent="-285750">
              <a:buFont typeface="Arial" panose="020B0604020202020204" pitchFamily="34" charset="0"/>
              <a:buChar char="•"/>
            </a:pPr>
            <a:r>
              <a:rPr lang="en-US" sz="2000" dirty="0"/>
              <a:t>Use of chemical weapons including mustard gas and sarin gas were used on the civilian population.</a:t>
            </a:r>
          </a:p>
          <a:p>
            <a:pPr marL="285750" indent="-285750">
              <a:buFont typeface="Arial" panose="020B0604020202020204" pitchFamily="34" charset="0"/>
              <a:buChar char="•"/>
            </a:pPr>
            <a:r>
              <a:rPr lang="en-US" sz="2000" dirty="0"/>
              <a:t>Nearly 180,000 were murdered. </a:t>
            </a:r>
          </a:p>
          <a:p>
            <a:pPr marL="285750" indent="-285750">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A8196027-F0DE-4AE9-884C-B432F38E0530}"/>
              </a:ext>
            </a:extLst>
          </p:cNvPr>
          <p:cNvPicPr>
            <a:picLocks noChangeAspect="1"/>
          </p:cNvPicPr>
          <p:nvPr/>
        </p:nvPicPr>
        <p:blipFill>
          <a:blip r:embed="rId2"/>
          <a:stretch>
            <a:fillRect/>
          </a:stretch>
        </p:blipFill>
        <p:spPr>
          <a:xfrm>
            <a:off x="547065" y="86050"/>
            <a:ext cx="3351880" cy="2234586"/>
          </a:xfrm>
          <a:prstGeom prst="rect">
            <a:avLst/>
          </a:prstGeom>
        </p:spPr>
      </p:pic>
      <p:pic>
        <p:nvPicPr>
          <p:cNvPr id="6" name="Picture 5">
            <a:extLst>
              <a:ext uri="{FF2B5EF4-FFF2-40B4-BE49-F238E27FC236}">
                <a16:creationId xmlns:a16="http://schemas.microsoft.com/office/drawing/2014/main" id="{6ED13FB9-E595-4429-BC74-6578AAA88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65" y="2505463"/>
            <a:ext cx="5053697" cy="4133008"/>
          </a:xfrm>
          <a:prstGeom prst="rect">
            <a:avLst/>
          </a:prstGeom>
        </p:spPr>
      </p:pic>
    </p:spTree>
    <p:extLst>
      <p:ext uri="{BB962C8B-B14F-4D97-AF65-F5344CB8AC3E}">
        <p14:creationId xmlns:p14="http://schemas.microsoft.com/office/powerpoint/2010/main" val="161594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5D47-5E2A-436B-884D-984246B31D9F}"/>
              </a:ext>
            </a:extLst>
          </p:cNvPr>
          <p:cNvSpPr>
            <a:spLocks noGrp="1"/>
          </p:cNvSpPr>
          <p:nvPr>
            <p:ph type="title"/>
          </p:nvPr>
        </p:nvSpPr>
        <p:spPr>
          <a:xfrm>
            <a:off x="919119" y="368890"/>
            <a:ext cx="10353762" cy="970450"/>
          </a:xfrm>
        </p:spPr>
        <p:txBody>
          <a:bodyPr>
            <a:normAutofit fontScale="90000"/>
          </a:bodyPr>
          <a:lstStyle/>
          <a:p>
            <a:r>
              <a:rPr lang="en-US" sz="4000" dirty="0"/>
              <a:t>Genocides that did not result in International Trials continued:</a:t>
            </a:r>
            <a:endParaRPr lang="en-US" dirty="0"/>
          </a:p>
        </p:txBody>
      </p:sp>
      <p:sp>
        <p:nvSpPr>
          <p:cNvPr id="3" name="Text Placeholder 2">
            <a:extLst>
              <a:ext uri="{FF2B5EF4-FFF2-40B4-BE49-F238E27FC236}">
                <a16:creationId xmlns:a16="http://schemas.microsoft.com/office/drawing/2014/main" id="{8FA3620E-935D-4959-9303-7BFEA64C3B0A}"/>
              </a:ext>
            </a:extLst>
          </p:cNvPr>
          <p:cNvSpPr>
            <a:spLocks noGrp="1"/>
          </p:cNvSpPr>
          <p:nvPr>
            <p:ph type="body" idx="1"/>
          </p:nvPr>
        </p:nvSpPr>
        <p:spPr>
          <a:xfrm>
            <a:off x="7547352" y="1603040"/>
            <a:ext cx="3300984" cy="576262"/>
          </a:xfrm>
        </p:spPr>
        <p:txBody>
          <a:bodyPr/>
          <a:lstStyle/>
          <a:p>
            <a:r>
              <a:rPr lang="en-US" dirty="0"/>
              <a:t>Yazidis Genocide</a:t>
            </a:r>
          </a:p>
        </p:txBody>
      </p:sp>
      <p:sp>
        <p:nvSpPr>
          <p:cNvPr id="4" name="Text Placeholder 3">
            <a:extLst>
              <a:ext uri="{FF2B5EF4-FFF2-40B4-BE49-F238E27FC236}">
                <a16:creationId xmlns:a16="http://schemas.microsoft.com/office/drawing/2014/main" id="{D4BBA73E-621E-4D8A-B273-D863B51BD314}"/>
              </a:ext>
            </a:extLst>
          </p:cNvPr>
          <p:cNvSpPr>
            <a:spLocks noGrp="1"/>
          </p:cNvSpPr>
          <p:nvPr>
            <p:ph type="body" sz="half" idx="15"/>
          </p:nvPr>
        </p:nvSpPr>
        <p:spPr>
          <a:xfrm>
            <a:off x="6558051" y="2277687"/>
            <a:ext cx="5261956" cy="3844537"/>
          </a:xfrm>
        </p:spPr>
        <p:txBody>
          <a:bodyPr>
            <a:normAutofit/>
          </a:bodyPr>
          <a:lstStyle/>
          <a:p>
            <a:pPr marL="342900" indent="-227013">
              <a:buFont typeface="Arial" panose="020B0604020202020204" pitchFamily="34" charset="0"/>
              <a:buChar char="•"/>
            </a:pPr>
            <a:r>
              <a:rPr lang="en-US" sz="2000" dirty="0"/>
              <a:t>Yazidis targeted by the Islamic State of Iraq and the Levant beginning in late 2014. </a:t>
            </a:r>
          </a:p>
          <a:p>
            <a:pPr marL="342900" indent="-342900">
              <a:buFont typeface="Arial" panose="020B0604020202020204" pitchFamily="34" charset="0"/>
              <a:buChar char="•"/>
            </a:pPr>
            <a:r>
              <a:rPr lang="en-US" sz="2000" dirty="0"/>
              <a:t>An estimated 7,000 women and girls were sold into sexual slavery while young boys were forced into ISIS training camps.  Men and older women were killed. </a:t>
            </a:r>
          </a:p>
          <a:p>
            <a:pPr marL="342900" indent="-342900">
              <a:buFont typeface="Arial" panose="020B0604020202020204" pitchFamily="34" charset="0"/>
              <a:buChar char="•"/>
            </a:pPr>
            <a:r>
              <a:rPr lang="en-US" sz="2000" dirty="0"/>
              <a:t>At least 5,000 have been murdered, while thousands remain missing. </a:t>
            </a:r>
          </a:p>
          <a:p>
            <a:pPr marL="342900" indent="-342900">
              <a:buFont typeface="Arial" panose="020B0604020202020204" pitchFamily="34" charset="0"/>
              <a:buChar char="•"/>
            </a:pPr>
            <a:r>
              <a:rPr lang="en-US" sz="2000" dirty="0"/>
              <a:t>Mass graves have been identified. </a:t>
            </a:r>
          </a:p>
          <a:p>
            <a:pPr marL="342900" indent="-342900">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D20C351F-344F-40B4-A922-32118AB13E77}"/>
              </a:ext>
            </a:extLst>
          </p:cNvPr>
          <p:cNvPicPr>
            <a:picLocks noChangeAspect="1"/>
          </p:cNvPicPr>
          <p:nvPr/>
        </p:nvPicPr>
        <p:blipFill>
          <a:blip r:embed="rId2"/>
          <a:stretch>
            <a:fillRect/>
          </a:stretch>
        </p:blipFill>
        <p:spPr>
          <a:xfrm>
            <a:off x="241591" y="1707227"/>
            <a:ext cx="6316460" cy="4210973"/>
          </a:xfrm>
          <a:prstGeom prst="rect">
            <a:avLst/>
          </a:prstGeom>
        </p:spPr>
      </p:pic>
    </p:spTree>
    <p:extLst>
      <p:ext uri="{BB962C8B-B14F-4D97-AF65-F5344CB8AC3E}">
        <p14:creationId xmlns:p14="http://schemas.microsoft.com/office/powerpoint/2010/main" val="243871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0C4B-2819-46B5-A444-3A0DC581C8E9}"/>
              </a:ext>
            </a:extLst>
          </p:cNvPr>
          <p:cNvSpPr>
            <a:spLocks noGrp="1"/>
          </p:cNvSpPr>
          <p:nvPr>
            <p:ph type="title"/>
          </p:nvPr>
        </p:nvSpPr>
        <p:spPr>
          <a:xfrm>
            <a:off x="1248362" y="314215"/>
            <a:ext cx="10353762" cy="970450"/>
          </a:xfrm>
        </p:spPr>
        <p:txBody>
          <a:bodyPr>
            <a:normAutofit/>
          </a:bodyPr>
          <a:lstStyle/>
          <a:p>
            <a:r>
              <a:rPr lang="en-US" dirty="0"/>
              <a:t>Ongoing situations</a:t>
            </a:r>
          </a:p>
        </p:txBody>
      </p:sp>
      <p:sp>
        <p:nvSpPr>
          <p:cNvPr id="3" name="Text Placeholder 2">
            <a:extLst>
              <a:ext uri="{FF2B5EF4-FFF2-40B4-BE49-F238E27FC236}">
                <a16:creationId xmlns:a16="http://schemas.microsoft.com/office/drawing/2014/main" id="{7BD310D7-096B-49C0-871C-0D01A71DC261}"/>
              </a:ext>
            </a:extLst>
          </p:cNvPr>
          <p:cNvSpPr>
            <a:spLocks noGrp="1"/>
          </p:cNvSpPr>
          <p:nvPr>
            <p:ph type="body" idx="1"/>
          </p:nvPr>
        </p:nvSpPr>
        <p:spPr>
          <a:xfrm>
            <a:off x="1182139" y="2914833"/>
            <a:ext cx="3300984" cy="576262"/>
          </a:xfrm>
        </p:spPr>
        <p:txBody>
          <a:bodyPr/>
          <a:lstStyle/>
          <a:p>
            <a:r>
              <a:rPr lang="en-US" sz="2800" dirty="0"/>
              <a:t>Myanmar</a:t>
            </a:r>
          </a:p>
        </p:txBody>
      </p:sp>
      <p:sp>
        <p:nvSpPr>
          <p:cNvPr id="4" name="Text Placeholder 3">
            <a:extLst>
              <a:ext uri="{FF2B5EF4-FFF2-40B4-BE49-F238E27FC236}">
                <a16:creationId xmlns:a16="http://schemas.microsoft.com/office/drawing/2014/main" id="{8AACE65C-7931-4B6B-87AA-1B3EAF53DA2B}"/>
              </a:ext>
            </a:extLst>
          </p:cNvPr>
          <p:cNvSpPr>
            <a:spLocks noGrp="1"/>
          </p:cNvSpPr>
          <p:nvPr>
            <p:ph type="body" sz="half" idx="15"/>
          </p:nvPr>
        </p:nvSpPr>
        <p:spPr>
          <a:xfrm>
            <a:off x="266006" y="3559088"/>
            <a:ext cx="5104016" cy="2891587"/>
          </a:xfrm>
        </p:spPr>
        <p:txBody>
          <a:bodyPr>
            <a:normAutofit/>
          </a:bodyPr>
          <a:lstStyle/>
          <a:p>
            <a:pPr marL="342900" indent="-342900">
              <a:buFont typeface="Arial" panose="020B0604020202020204" pitchFamily="34" charset="0"/>
              <a:buChar char="•"/>
            </a:pPr>
            <a:r>
              <a:rPr lang="en-US" sz="2000" dirty="0"/>
              <a:t>Rohingya Muslims</a:t>
            </a:r>
          </a:p>
          <a:p>
            <a:pPr marL="342900" indent="-342900">
              <a:buFont typeface="Arial" panose="020B0604020202020204" pitchFamily="34" charset="0"/>
              <a:buChar char="•"/>
            </a:pPr>
            <a:r>
              <a:rPr lang="en-US" sz="2000" dirty="0"/>
              <a:t>The murder of thousands of Rohingya Muslims  at the hands of the Myanmar government is currently under investigation by the International Criminal Court (ICC). </a:t>
            </a:r>
          </a:p>
          <a:p>
            <a:endParaRPr lang="en-US" sz="2400" dirty="0"/>
          </a:p>
        </p:txBody>
      </p:sp>
      <p:sp>
        <p:nvSpPr>
          <p:cNvPr id="5" name="Text Placeholder 4">
            <a:extLst>
              <a:ext uri="{FF2B5EF4-FFF2-40B4-BE49-F238E27FC236}">
                <a16:creationId xmlns:a16="http://schemas.microsoft.com/office/drawing/2014/main" id="{C590F132-ECA3-4FDE-9020-881189E387A8}"/>
              </a:ext>
            </a:extLst>
          </p:cNvPr>
          <p:cNvSpPr>
            <a:spLocks noGrp="1"/>
          </p:cNvSpPr>
          <p:nvPr>
            <p:ph type="body" sz="quarter" idx="3"/>
          </p:nvPr>
        </p:nvSpPr>
        <p:spPr>
          <a:xfrm>
            <a:off x="7353769" y="3007043"/>
            <a:ext cx="3300984" cy="576262"/>
          </a:xfrm>
        </p:spPr>
        <p:txBody>
          <a:bodyPr/>
          <a:lstStyle/>
          <a:p>
            <a:r>
              <a:rPr lang="en-US" dirty="0"/>
              <a:t>China</a:t>
            </a:r>
          </a:p>
        </p:txBody>
      </p:sp>
      <p:sp>
        <p:nvSpPr>
          <p:cNvPr id="6" name="Text Placeholder 5">
            <a:extLst>
              <a:ext uri="{FF2B5EF4-FFF2-40B4-BE49-F238E27FC236}">
                <a16:creationId xmlns:a16="http://schemas.microsoft.com/office/drawing/2014/main" id="{182AF497-D9BF-430F-BD9F-CF67AAE6263E}"/>
              </a:ext>
            </a:extLst>
          </p:cNvPr>
          <p:cNvSpPr>
            <a:spLocks noGrp="1"/>
          </p:cNvSpPr>
          <p:nvPr>
            <p:ph type="body" sz="half" idx="16"/>
          </p:nvPr>
        </p:nvSpPr>
        <p:spPr>
          <a:xfrm>
            <a:off x="6442364" y="3559088"/>
            <a:ext cx="4985473" cy="3165908"/>
          </a:xfrm>
        </p:spPr>
        <p:txBody>
          <a:bodyPr>
            <a:normAutofit/>
          </a:bodyPr>
          <a:lstStyle/>
          <a:p>
            <a:pPr marL="342900" indent="-342900">
              <a:buFont typeface="Arial" panose="020B0604020202020204" pitchFamily="34" charset="0"/>
              <a:buChar char="•"/>
            </a:pPr>
            <a:r>
              <a:rPr lang="en-US" sz="2000" dirty="0"/>
              <a:t>Uyghur Muslims</a:t>
            </a:r>
          </a:p>
          <a:p>
            <a:pPr marL="342900" indent="-342900">
              <a:buFont typeface="Arial" panose="020B0604020202020204" pitchFamily="34" charset="0"/>
              <a:buChar char="•"/>
            </a:pPr>
            <a:r>
              <a:rPr lang="en-US" sz="2000" dirty="0"/>
              <a:t>An estimated one million Uighur Muslims in “re-education camps” designed to strip them of their religion and replace it with loyalty to the Chinese state. </a:t>
            </a:r>
          </a:p>
        </p:txBody>
      </p:sp>
      <p:pic>
        <p:nvPicPr>
          <p:cNvPr id="13" name="Picture 12">
            <a:extLst>
              <a:ext uri="{FF2B5EF4-FFF2-40B4-BE49-F238E27FC236}">
                <a16:creationId xmlns:a16="http://schemas.microsoft.com/office/drawing/2014/main" id="{D9E86417-3784-44B7-8EF8-77683331434B}"/>
              </a:ext>
            </a:extLst>
          </p:cNvPr>
          <p:cNvPicPr>
            <a:picLocks noChangeAspect="1"/>
          </p:cNvPicPr>
          <p:nvPr/>
        </p:nvPicPr>
        <p:blipFill>
          <a:blip r:embed="rId2"/>
          <a:stretch>
            <a:fillRect/>
          </a:stretch>
        </p:blipFill>
        <p:spPr>
          <a:xfrm>
            <a:off x="266007" y="239401"/>
            <a:ext cx="4062033" cy="2640687"/>
          </a:xfrm>
          <a:prstGeom prst="rect">
            <a:avLst/>
          </a:prstGeom>
        </p:spPr>
      </p:pic>
      <p:pic>
        <p:nvPicPr>
          <p:cNvPr id="14" name="Picture 13">
            <a:extLst>
              <a:ext uri="{FF2B5EF4-FFF2-40B4-BE49-F238E27FC236}">
                <a16:creationId xmlns:a16="http://schemas.microsoft.com/office/drawing/2014/main" id="{1620EA5C-D9C0-4EB8-81FC-6F0E3BBA4415}"/>
              </a:ext>
            </a:extLst>
          </p:cNvPr>
          <p:cNvPicPr>
            <a:picLocks noChangeAspect="1"/>
          </p:cNvPicPr>
          <p:nvPr/>
        </p:nvPicPr>
        <p:blipFill>
          <a:blip r:embed="rId3"/>
          <a:stretch>
            <a:fillRect/>
          </a:stretch>
        </p:blipFill>
        <p:spPr>
          <a:xfrm>
            <a:off x="8522445" y="239401"/>
            <a:ext cx="3496950" cy="2761495"/>
          </a:xfrm>
          <a:prstGeom prst="rect">
            <a:avLst/>
          </a:prstGeom>
        </p:spPr>
      </p:pic>
    </p:spTree>
    <p:extLst>
      <p:ext uri="{BB962C8B-B14F-4D97-AF65-F5344CB8AC3E}">
        <p14:creationId xmlns:p14="http://schemas.microsoft.com/office/powerpoint/2010/main" val="3176268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3" name="Picture 2">
            <a:extLst>
              <a:ext uri="{FF2B5EF4-FFF2-40B4-BE49-F238E27FC236}">
                <a16:creationId xmlns:a16="http://schemas.microsoft.com/office/drawing/2014/main" id="{BF788C34-A618-4D8A-A452-EBA1A1C67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77" y="0"/>
            <a:ext cx="1080502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FB3C-224F-4402-8C1A-379182EA3651}"/>
              </a:ext>
            </a:extLst>
          </p:cNvPr>
          <p:cNvSpPr>
            <a:spLocks noGrp="1"/>
          </p:cNvSpPr>
          <p:nvPr>
            <p:ph type="title"/>
          </p:nvPr>
        </p:nvSpPr>
        <p:spPr>
          <a:xfrm>
            <a:off x="537144" y="160424"/>
            <a:ext cx="10353762" cy="970450"/>
          </a:xfrm>
        </p:spPr>
        <p:txBody>
          <a:bodyPr/>
          <a:lstStyle/>
          <a:p>
            <a:r>
              <a:rPr lang="en-US" dirty="0"/>
              <a:t>The Politics of Labels</a:t>
            </a:r>
          </a:p>
        </p:txBody>
      </p:sp>
      <p:sp>
        <p:nvSpPr>
          <p:cNvPr id="3" name="Text Placeholder 2">
            <a:extLst>
              <a:ext uri="{FF2B5EF4-FFF2-40B4-BE49-F238E27FC236}">
                <a16:creationId xmlns:a16="http://schemas.microsoft.com/office/drawing/2014/main" id="{C983C23A-6958-45FE-87EA-06D4A7985855}"/>
              </a:ext>
            </a:extLst>
          </p:cNvPr>
          <p:cNvSpPr>
            <a:spLocks noGrp="1"/>
          </p:cNvSpPr>
          <p:nvPr>
            <p:ph type="body" idx="1"/>
          </p:nvPr>
        </p:nvSpPr>
        <p:spPr>
          <a:xfrm>
            <a:off x="384922" y="1283955"/>
            <a:ext cx="3300984" cy="576262"/>
          </a:xfrm>
        </p:spPr>
        <p:txBody>
          <a:bodyPr/>
          <a:lstStyle/>
          <a:p>
            <a:r>
              <a:rPr lang="en-US" dirty="0"/>
              <a:t>Ethnic Cleansing	</a:t>
            </a:r>
          </a:p>
        </p:txBody>
      </p:sp>
      <p:sp>
        <p:nvSpPr>
          <p:cNvPr id="4" name="Text Placeholder 3">
            <a:extLst>
              <a:ext uri="{FF2B5EF4-FFF2-40B4-BE49-F238E27FC236}">
                <a16:creationId xmlns:a16="http://schemas.microsoft.com/office/drawing/2014/main" id="{A546D32E-BAE4-43B2-B398-3A95A6B0F5D4}"/>
              </a:ext>
            </a:extLst>
          </p:cNvPr>
          <p:cNvSpPr>
            <a:spLocks noGrp="1"/>
          </p:cNvSpPr>
          <p:nvPr>
            <p:ph type="body" sz="half" idx="15"/>
          </p:nvPr>
        </p:nvSpPr>
        <p:spPr>
          <a:xfrm>
            <a:off x="349753" y="2013299"/>
            <a:ext cx="3300984" cy="4587006"/>
          </a:xfrm>
        </p:spPr>
        <p:txBody>
          <a:bodyPr>
            <a:normAutofit/>
          </a:bodyPr>
          <a:lstStyle/>
          <a:p>
            <a:pPr marL="342900" indent="-342900">
              <a:buFont typeface="Arial" panose="020B0604020202020204" pitchFamily="34" charset="0"/>
              <a:buChar char="•"/>
            </a:pPr>
            <a:r>
              <a:rPr lang="en-US" sz="1600" dirty="0"/>
              <a:t>Intent to permanently expel a group from a certain area. </a:t>
            </a:r>
          </a:p>
          <a:p>
            <a:pPr marL="342900" indent="-342900">
              <a:buFont typeface="Arial" panose="020B0604020202020204" pitchFamily="34" charset="0"/>
              <a:buChar char="•"/>
            </a:pPr>
            <a:r>
              <a:rPr lang="en-US" sz="1600" dirty="0"/>
              <a:t>No standalone legal implications.  </a:t>
            </a:r>
          </a:p>
          <a:p>
            <a:pPr marL="342900" indent="-342900">
              <a:buFont typeface="Arial" panose="020B0604020202020204" pitchFamily="34" charset="0"/>
              <a:buChar char="•"/>
            </a:pPr>
            <a:r>
              <a:rPr lang="en-US" sz="1600" dirty="0"/>
              <a:t>Courts criminalize ethnic cleansing under crimes against humanity. </a:t>
            </a:r>
          </a:p>
          <a:p>
            <a:pPr marL="342900" indent="-342900">
              <a:buFont typeface="Arial" panose="020B0604020202020204" pitchFamily="34" charset="0"/>
              <a:buChar char="•"/>
            </a:pPr>
            <a:r>
              <a:rPr lang="en-US" sz="1600" dirty="0"/>
              <a:t>Can also be criminalized as persecution.</a:t>
            </a:r>
          </a:p>
          <a:p>
            <a:pPr marL="342900" indent="-342900">
              <a:buFont typeface="Arial" panose="020B0604020202020204" pitchFamily="34" charset="0"/>
              <a:buChar char="•"/>
            </a:pPr>
            <a:r>
              <a:rPr lang="en-US" sz="1600" dirty="0"/>
              <a:t>More immediate time frame. </a:t>
            </a:r>
          </a:p>
          <a:p>
            <a:pPr marL="342900" indent="-342900">
              <a:buFont typeface="Arial" panose="020B0604020202020204" pitchFamily="34" charset="0"/>
              <a:buChar char="•"/>
            </a:pPr>
            <a:r>
              <a:rPr lang="en-US" sz="1600" dirty="0"/>
              <a:t>A state can impose economic and military sanctions against another state. </a:t>
            </a:r>
          </a:p>
        </p:txBody>
      </p:sp>
      <p:sp>
        <p:nvSpPr>
          <p:cNvPr id="5" name="Text Placeholder 4">
            <a:extLst>
              <a:ext uri="{FF2B5EF4-FFF2-40B4-BE49-F238E27FC236}">
                <a16:creationId xmlns:a16="http://schemas.microsoft.com/office/drawing/2014/main" id="{79AAE088-A8FA-4D8F-8494-48BA68D1EF87}"/>
              </a:ext>
            </a:extLst>
          </p:cNvPr>
          <p:cNvSpPr>
            <a:spLocks noGrp="1"/>
          </p:cNvSpPr>
          <p:nvPr>
            <p:ph type="body" sz="quarter" idx="3"/>
          </p:nvPr>
        </p:nvSpPr>
        <p:spPr>
          <a:xfrm>
            <a:off x="3908311" y="1283955"/>
            <a:ext cx="3611427" cy="576262"/>
          </a:xfrm>
        </p:spPr>
        <p:txBody>
          <a:bodyPr/>
          <a:lstStyle/>
          <a:p>
            <a:r>
              <a:rPr lang="en-US" dirty="0"/>
              <a:t>Crimes Against Humanity</a:t>
            </a:r>
          </a:p>
        </p:txBody>
      </p:sp>
      <p:sp>
        <p:nvSpPr>
          <p:cNvPr id="6" name="Text Placeholder 5">
            <a:extLst>
              <a:ext uri="{FF2B5EF4-FFF2-40B4-BE49-F238E27FC236}">
                <a16:creationId xmlns:a16="http://schemas.microsoft.com/office/drawing/2014/main" id="{1A0DA09C-2436-4580-91C1-F827350FA360}"/>
              </a:ext>
            </a:extLst>
          </p:cNvPr>
          <p:cNvSpPr>
            <a:spLocks noGrp="1"/>
          </p:cNvSpPr>
          <p:nvPr>
            <p:ph type="body" sz="half" idx="16"/>
          </p:nvPr>
        </p:nvSpPr>
        <p:spPr>
          <a:xfrm>
            <a:off x="4063533" y="2013299"/>
            <a:ext cx="3300984" cy="3219450"/>
          </a:xfrm>
        </p:spPr>
        <p:txBody>
          <a:bodyPr>
            <a:noAutofit/>
          </a:bodyPr>
          <a:lstStyle/>
          <a:p>
            <a:pPr marL="285750" indent="-285750">
              <a:buFont typeface="Arial" panose="020B0604020202020204" pitchFamily="34" charset="0"/>
              <a:buChar char="•"/>
            </a:pPr>
            <a:r>
              <a:rPr lang="en-US" sz="1600" dirty="0"/>
              <a:t>Committed as part of a widespread or systematic attack on any civilian population.   </a:t>
            </a:r>
          </a:p>
          <a:p>
            <a:pPr marL="285750" indent="-285750">
              <a:buFont typeface="Arial" panose="020B0604020202020204" pitchFamily="34" charset="0"/>
              <a:buChar char="•"/>
            </a:pPr>
            <a:r>
              <a:rPr lang="en-US" sz="1600" dirty="0"/>
              <a:t>Ethnic cleansing can fall under crimes against humanity. </a:t>
            </a:r>
          </a:p>
          <a:p>
            <a:pPr marL="285750" indent="-285750">
              <a:buFont typeface="Arial" panose="020B0604020202020204" pitchFamily="34" charset="0"/>
              <a:buChar char="•"/>
            </a:pPr>
            <a:r>
              <a:rPr lang="en-US" sz="1600" dirty="0"/>
              <a:t>No obligation to provide civil remedies, prevent or punish. </a:t>
            </a:r>
          </a:p>
          <a:p>
            <a:pPr marL="285750" indent="-285750">
              <a:buFont typeface="Arial" panose="020B0604020202020204" pitchFamily="34" charset="0"/>
              <a:buChar char="•"/>
            </a:pPr>
            <a:r>
              <a:rPr lang="en-US" sz="1600" dirty="0"/>
              <a:t>Less specific than genocide.</a:t>
            </a:r>
          </a:p>
          <a:p>
            <a:pPr marL="285750" indent="-285750">
              <a:buFont typeface="Arial" panose="020B0604020202020204" pitchFamily="34" charset="0"/>
              <a:buChar char="•"/>
            </a:pPr>
            <a:r>
              <a:rPr lang="en-US" sz="1600" dirty="0"/>
              <a:t>Can fall under the jurisdiction of a International Military Tribunal (IMT), but not under the jurisdiction of the International Court of Justice (ICJ). </a:t>
            </a:r>
          </a:p>
          <a:p>
            <a:pPr marL="285750" indent="-285750">
              <a:buFont typeface="Arial" panose="020B0604020202020204" pitchFamily="34" charset="0"/>
              <a:buChar char="•"/>
            </a:pPr>
            <a:r>
              <a:rPr lang="en-US" sz="1600" dirty="0"/>
              <a:t>Easier to prove intent than genocidal intent.</a:t>
            </a:r>
          </a:p>
        </p:txBody>
      </p:sp>
      <p:sp>
        <p:nvSpPr>
          <p:cNvPr id="7" name="Text Placeholder 6">
            <a:extLst>
              <a:ext uri="{FF2B5EF4-FFF2-40B4-BE49-F238E27FC236}">
                <a16:creationId xmlns:a16="http://schemas.microsoft.com/office/drawing/2014/main" id="{D7F1003F-4370-44BE-BC5A-DA8129540992}"/>
              </a:ext>
            </a:extLst>
          </p:cNvPr>
          <p:cNvSpPr>
            <a:spLocks noGrp="1"/>
          </p:cNvSpPr>
          <p:nvPr>
            <p:ph type="body" sz="quarter" idx="13"/>
          </p:nvPr>
        </p:nvSpPr>
        <p:spPr>
          <a:xfrm>
            <a:off x="8224147" y="1222314"/>
            <a:ext cx="3300984" cy="576262"/>
          </a:xfrm>
        </p:spPr>
        <p:txBody>
          <a:bodyPr/>
          <a:lstStyle/>
          <a:p>
            <a:r>
              <a:rPr lang="en-US" dirty="0"/>
              <a:t>Genocide</a:t>
            </a:r>
          </a:p>
        </p:txBody>
      </p:sp>
      <p:sp>
        <p:nvSpPr>
          <p:cNvPr id="8" name="Text Placeholder 7">
            <a:extLst>
              <a:ext uri="{FF2B5EF4-FFF2-40B4-BE49-F238E27FC236}">
                <a16:creationId xmlns:a16="http://schemas.microsoft.com/office/drawing/2014/main" id="{4715686B-DDE6-4A62-B170-7A5BA8263CBA}"/>
              </a:ext>
            </a:extLst>
          </p:cNvPr>
          <p:cNvSpPr>
            <a:spLocks noGrp="1"/>
          </p:cNvSpPr>
          <p:nvPr>
            <p:ph type="body" sz="half" idx="17"/>
          </p:nvPr>
        </p:nvSpPr>
        <p:spPr>
          <a:xfrm>
            <a:off x="7708998" y="1890016"/>
            <a:ext cx="3816133" cy="3219450"/>
          </a:xfrm>
        </p:spPr>
        <p:txBody>
          <a:bodyPr>
            <a:noAutofit/>
          </a:bodyPr>
          <a:lstStyle/>
          <a:p>
            <a:pPr marL="285750" indent="-285750">
              <a:buFont typeface="Arial" panose="020B0604020202020204" pitchFamily="34" charset="0"/>
              <a:buChar char="•"/>
            </a:pPr>
            <a:r>
              <a:rPr lang="en-US" sz="1700" dirty="0"/>
              <a:t>Intent to destroy an ethnic, national, racial, or religious group. </a:t>
            </a:r>
          </a:p>
          <a:p>
            <a:pPr marL="285750" indent="-285750">
              <a:buFont typeface="Arial" panose="020B0604020202020204" pitchFamily="34" charset="0"/>
              <a:buChar char="•"/>
            </a:pPr>
            <a:r>
              <a:rPr lang="en-US" sz="1700" dirty="0"/>
              <a:t>Considered a crime under international law. </a:t>
            </a:r>
          </a:p>
          <a:p>
            <a:pPr marL="285750" indent="-285750">
              <a:buFont typeface="Arial" panose="020B0604020202020204" pitchFamily="34" charset="0"/>
              <a:buChar char="•"/>
            </a:pPr>
            <a:r>
              <a:rPr lang="en-US" sz="1700" dirty="0"/>
              <a:t>Legal and political implications.</a:t>
            </a:r>
          </a:p>
          <a:p>
            <a:pPr marL="285750" indent="-285750">
              <a:buFont typeface="Arial" panose="020B0604020202020204" pitchFamily="34" charset="0"/>
              <a:buChar char="•"/>
            </a:pPr>
            <a:r>
              <a:rPr lang="en-US" sz="1700" dirty="0"/>
              <a:t>Obligates a country that signed the Convention to provide civil remedies, prevent and punish for the crime of genocide.</a:t>
            </a:r>
          </a:p>
          <a:p>
            <a:pPr marL="285750" indent="-285750">
              <a:buFont typeface="Arial" panose="020B0604020202020204" pitchFamily="34" charset="0"/>
              <a:buChar char="•"/>
            </a:pPr>
            <a:r>
              <a:rPr lang="en-US" sz="1700" dirty="0"/>
              <a:t>Can take decades to recognize as such. </a:t>
            </a:r>
          </a:p>
          <a:p>
            <a:pPr marL="285750" indent="-285750">
              <a:buFont typeface="Arial" panose="020B0604020202020204" pitchFamily="34" charset="0"/>
              <a:buChar char="•"/>
            </a:pPr>
            <a:r>
              <a:rPr lang="en-US" sz="1700" dirty="0"/>
              <a:t>Comes under the jurisdiction of the International Criminal Court (ICC).</a:t>
            </a:r>
          </a:p>
          <a:p>
            <a:pPr marL="285750" indent="-285750">
              <a:buFont typeface="Arial" panose="020B0604020202020204" pitchFamily="34" charset="0"/>
              <a:buChar char="•"/>
            </a:pPr>
            <a:r>
              <a:rPr lang="en-US" sz="1700" dirty="0"/>
              <a:t>Cannot fall under the jurisdiction of a IMT.</a:t>
            </a:r>
          </a:p>
        </p:txBody>
      </p:sp>
    </p:spTree>
    <p:extLst>
      <p:ext uri="{BB962C8B-B14F-4D97-AF65-F5344CB8AC3E}">
        <p14:creationId xmlns:p14="http://schemas.microsoft.com/office/powerpoint/2010/main" val="127655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CFC5-1A53-41AC-9FDD-229E55BB0EF3}"/>
              </a:ext>
            </a:extLst>
          </p:cNvPr>
          <p:cNvSpPr>
            <a:spLocks noGrp="1"/>
          </p:cNvSpPr>
          <p:nvPr>
            <p:ph type="title"/>
          </p:nvPr>
        </p:nvSpPr>
        <p:spPr/>
        <p:txBody>
          <a:bodyPr>
            <a:normAutofit/>
          </a:bodyPr>
          <a:lstStyle/>
          <a:p>
            <a:r>
              <a:rPr lang="en-US" dirty="0"/>
              <a:t>Questions to consider:</a:t>
            </a:r>
          </a:p>
        </p:txBody>
      </p:sp>
      <p:sp>
        <p:nvSpPr>
          <p:cNvPr id="3" name="Content Placeholder 2">
            <a:extLst>
              <a:ext uri="{FF2B5EF4-FFF2-40B4-BE49-F238E27FC236}">
                <a16:creationId xmlns:a16="http://schemas.microsoft.com/office/drawing/2014/main" id="{F0F03816-89D1-42DC-9C23-9B64A8B79C85}"/>
              </a:ext>
            </a:extLst>
          </p:cNvPr>
          <p:cNvSpPr>
            <a:spLocks noGrp="1"/>
          </p:cNvSpPr>
          <p:nvPr>
            <p:ph idx="1"/>
          </p:nvPr>
        </p:nvSpPr>
        <p:spPr>
          <a:xfrm>
            <a:off x="913795" y="1543575"/>
            <a:ext cx="10353762" cy="4525860"/>
          </a:xfrm>
        </p:spPr>
        <p:txBody>
          <a:bodyPr>
            <a:noAutofit/>
          </a:bodyPr>
          <a:lstStyle/>
          <a:p>
            <a:r>
              <a:rPr lang="en-US" dirty="0">
                <a:effectLst/>
              </a:rPr>
              <a:t>How many genocides took place under the cover of war or conflict?</a:t>
            </a:r>
          </a:p>
          <a:p>
            <a:r>
              <a:rPr lang="en-US" dirty="0">
                <a:effectLst/>
              </a:rPr>
              <a:t>Can you recall instances of cultural genocide? </a:t>
            </a:r>
            <a:br>
              <a:rPr lang="en-US" dirty="0">
                <a:effectLst/>
              </a:rPr>
            </a:br>
            <a:endParaRPr lang="en-US" dirty="0">
              <a:effectLst/>
            </a:endParaRPr>
          </a:p>
          <a:p>
            <a:r>
              <a:rPr lang="en-US" dirty="0">
                <a:effectLst/>
              </a:rPr>
              <a:t>Why do you think countries may be reluctant to label an act as genocide?</a:t>
            </a:r>
            <a:br>
              <a:rPr lang="en-US" dirty="0">
                <a:effectLst/>
              </a:rPr>
            </a:br>
            <a:endParaRPr lang="en-US" dirty="0">
              <a:effectLst/>
            </a:endParaRPr>
          </a:p>
          <a:p>
            <a:r>
              <a:rPr lang="en-US" dirty="0">
                <a:effectLst/>
              </a:rPr>
              <a:t>For those who commit genocide is there such a concept of “just” punishment?</a:t>
            </a:r>
            <a:br>
              <a:rPr lang="en-US" dirty="0">
                <a:effectLst/>
              </a:rPr>
            </a:br>
            <a:endParaRPr lang="en-US" dirty="0">
              <a:effectLst/>
            </a:endParaRPr>
          </a:p>
          <a:p>
            <a:r>
              <a:rPr lang="en-US" dirty="0">
                <a:effectLst/>
              </a:rPr>
              <a:t>Why do you think genocide keeps happening again?</a:t>
            </a:r>
            <a:br>
              <a:rPr lang="en-US" dirty="0">
                <a:effectLst/>
              </a:rPr>
            </a:br>
            <a:endParaRPr lang="en-US" dirty="0">
              <a:effectLst/>
            </a:endParaRPr>
          </a:p>
          <a:p>
            <a:r>
              <a:rPr lang="en-US" dirty="0">
                <a:effectLst/>
              </a:rPr>
              <a:t>What can the world do to prevent these acts?</a:t>
            </a:r>
            <a:br>
              <a:rPr lang="en-US" dirty="0">
                <a:effectLst/>
              </a:rPr>
            </a:br>
            <a:endParaRPr lang="en-US" dirty="0">
              <a:effectLst/>
            </a:endParaRPr>
          </a:p>
          <a:p>
            <a:pPr marL="36900" indent="0">
              <a:buNone/>
            </a:pPr>
            <a:br>
              <a:rPr lang="en-US" dirty="0">
                <a:effectLst/>
              </a:rPr>
            </a:br>
            <a:br>
              <a:rPr lang="en-US" dirty="0">
                <a:effectLst/>
              </a:rPr>
            </a:br>
            <a:r>
              <a:rPr lang="en-US" dirty="0">
                <a:effectLst/>
              </a:rPr>
              <a:t> </a:t>
            </a:r>
          </a:p>
          <a:p>
            <a:endParaRPr lang="en-US" dirty="0">
              <a:effectLst/>
            </a:endParaRPr>
          </a:p>
        </p:txBody>
      </p:sp>
    </p:spTree>
    <p:extLst>
      <p:ext uri="{BB962C8B-B14F-4D97-AF65-F5344CB8AC3E}">
        <p14:creationId xmlns:p14="http://schemas.microsoft.com/office/powerpoint/2010/main" val="362088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3573-8812-4BE7-9DCF-E4D07A315643}"/>
              </a:ext>
            </a:extLst>
          </p:cNvPr>
          <p:cNvSpPr>
            <a:spLocks noGrp="1"/>
          </p:cNvSpPr>
          <p:nvPr>
            <p:ph type="title"/>
          </p:nvPr>
        </p:nvSpPr>
        <p:spPr>
          <a:xfrm>
            <a:off x="913795" y="608437"/>
            <a:ext cx="10353762" cy="837978"/>
          </a:xfrm>
        </p:spPr>
        <p:txBody>
          <a:bodyPr/>
          <a:lstStyle/>
          <a:p>
            <a:r>
              <a:rPr lang="en-US" dirty="0">
                <a:solidFill>
                  <a:schemeClr val="tx1"/>
                </a:solidFill>
              </a:rPr>
              <a:t>What is a Genocide?</a:t>
            </a:r>
          </a:p>
        </p:txBody>
      </p:sp>
      <p:sp>
        <p:nvSpPr>
          <p:cNvPr id="5" name="Text Placeholder 4">
            <a:extLst>
              <a:ext uri="{FF2B5EF4-FFF2-40B4-BE49-F238E27FC236}">
                <a16:creationId xmlns:a16="http://schemas.microsoft.com/office/drawing/2014/main" id="{D6696DD6-3AF5-44C1-ACBB-3B388FA30BFE}"/>
              </a:ext>
            </a:extLst>
          </p:cNvPr>
          <p:cNvSpPr>
            <a:spLocks noGrp="1"/>
          </p:cNvSpPr>
          <p:nvPr>
            <p:ph type="body" sz="half" idx="2"/>
          </p:nvPr>
        </p:nvSpPr>
        <p:spPr>
          <a:xfrm>
            <a:off x="4596938" y="1446415"/>
            <a:ext cx="7315199" cy="5120639"/>
          </a:xfrm>
        </p:spPr>
        <p:txBody>
          <a:bodyPr>
            <a:normAutofit/>
          </a:bodyPr>
          <a:lstStyle/>
          <a:p>
            <a:pPr marL="285750" indent="-285750">
              <a:buFont typeface="Arial" panose="020B0604020202020204" pitchFamily="34" charset="0"/>
              <a:buChar char="•"/>
            </a:pPr>
            <a:r>
              <a:rPr lang="en-US" sz="2400" dirty="0">
                <a:solidFill>
                  <a:schemeClr val="tx1"/>
                </a:solidFill>
                <a:latin typeface="Book Antiqua" panose="02040602050305030304" pitchFamily="18" charset="0"/>
              </a:rPr>
              <a:t>Coined in 1944 by Polish Lawyer Raphael Lemkin.</a:t>
            </a:r>
          </a:p>
          <a:p>
            <a:pPr marL="285750" indent="-285750">
              <a:buFont typeface="Arial" panose="020B0604020202020204" pitchFamily="34" charset="0"/>
              <a:buChar char="•"/>
            </a:pPr>
            <a:r>
              <a:rPr lang="en-US" sz="2400" dirty="0">
                <a:solidFill>
                  <a:schemeClr val="tx1"/>
                </a:solidFill>
                <a:latin typeface="Book Antiqua" panose="02040602050305030304" pitchFamily="18" charset="0"/>
              </a:rPr>
              <a:t>Acts committed with the intent to destroy, in whole or in part, a national, ethnical, racial or religious group.</a:t>
            </a:r>
          </a:p>
          <a:p>
            <a:pPr marL="742950" lvl="1" indent="-285750">
              <a:buFont typeface="Arial" panose="020B0604020202020204" pitchFamily="34" charset="0"/>
              <a:buChar char="•"/>
            </a:pPr>
            <a:r>
              <a:rPr lang="en-US" sz="2200" dirty="0">
                <a:solidFill>
                  <a:schemeClr val="tx1"/>
                </a:solidFill>
                <a:latin typeface="Book Antiqua" panose="02040602050305030304" pitchFamily="18" charset="0"/>
              </a:rPr>
              <a:t>Killing members of the group;</a:t>
            </a:r>
          </a:p>
          <a:p>
            <a:pPr marL="742950" lvl="1" indent="-285750">
              <a:buFont typeface="Arial" panose="020B0604020202020204" pitchFamily="34" charset="0"/>
              <a:buChar char="•"/>
            </a:pPr>
            <a:r>
              <a:rPr lang="en-US" sz="2200" dirty="0">
                <a:solidFill>
                  <a:schemeClr val="tx1"/>
                </a:solidFill>
                <a:latin typeface="Book Antiqua" panose="02040602050305030304" pitchFamily="18" charset="0"/>
              </a:rPr>
              <a:t>Causing serious bodily or mental harm;</a:t>
            </a:r>
          </a:p>
          <a:p>
            <a:pPr marL="742950" lvl="1" indent="-285750">
              <a:buFont typeface="Arial" panose="020B0604020202020204" pitchFamily="34" charset="0"/>
              <a:buChar char="•"/>
            </a:pPr>
            <a:r>
              <a:rPr lang="en-US" sz="2200" dirty="0">
                <a:solidFill>
                  <a:schemeClr val="tx1"/>
                </a:solidFill>
                <a:latin typeface="Book Antiqua" panose="02040602050305030304" pitchFamily="18" charset="0"/>
              </a:rPr>
              <a:t>Inflicting on a group conditions calculated to bring about its physical destruction; </a:t>
            </a:r>
          </a:p>
          <a:p>
            <a:pPr marL="742950" lvl="1" indent="-285750">
              <a:buFont typeface="Arial" panose="020B0604020202020204" pitchFamily="34" charset="0"/>
              <a:buChar char="•"/>
            </a:pPr>
            <a:r>
              <a:rPr lang="en-US" sz="2200" dirty="0">
                <a:solidFill>
                  <a:schemeClr val="tx1"/>
                </a:solidFill>
                <a:latin typeface="Book Antiqua" panose="02040602050305030304" pitchFamily="18" charset="0"/>
              </a:rPr>
              <a:t>Imposing measures to restrict or prevent births;</a:t>
            </a:r>
          </a:p>
          <a:p>
            <a:pPr marL="742950" lvl="1" indent="-285750">
              <a:buFont typeface="Arial" panose="020B0604020202020204" pitchFamily="34" charset="0"/>
              <a:buChar char="•"/>
            </a:pPr>
            <a:r>
              <a:rPr lang="en-US" sz="2200" dirty="0">
                <a:solidFill>
                  <a:schemeClr val="tx1"/>
                </a:solidFill>
                <a:latin typeface="Book Antiqua" panose="02040602050305030304" pitchFamily="18" charset="0"/>
              </a:rPr>
              <a:t>Forcibly transferring children of one group to another. </a:t>
            </a:r>
          </a:p>
        </p:txBody>
      </p:sp>
      <p:pic>
        <p:nvPicPr>
          <p:cNvPr id="4" name="Content Placeholder 3">
            <a:extLst>
              <a:ext uri="{FF2B5EF4-FFF2-40B4-BE49-F238E27FC236}">
                <a16:creationId xmlns:a16="http://schemas.microsoft.com/office/drawing/2014/main" id="{8CF0A422-5607-48F3-B477-96EDEE7B6162}"/>
              </a:ext>
            </a:extLst>
          </p:cNvPr>
          <p:cNvPicPr>
            <a:picLocks noGrp="1" noChangeAspect="1"/>
          </p:cNvPicPr>
          <p:nvPr>
            <p:ph idx="4294967295"/>
          </p:nvPr>
        </p:nvPicPr>
        <p:blipFill rotWithShape="1">
          <a:blip r:embed="rId2"/>
          <a:srcRect b="17953"/>
          <a:stretch/>
        </p:blipFill>
        <p:spPr>
          <a:xfrm>
            <a:off x="382385" y="1763712"/>
            <a:ext cx="4005263" cy="3330575"/>
          </a:xfrm>
          <a:prstGeom prst="rect">
            <a:avLst/>
          </a:prstGeom>
        </p:spPr>
      </p:pic>
    </p:spTree>
    <p:extLst>
      <p:ext uri="{BB962C8B-B14F-4D97-AF65-F5344CB8AC3E}">
        <p14:creationId xmlns:p14="http://schemas.microsoft.com/office/powerpoint/2010/main" val="33866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C69859-79AB-4DE0-B606-10FD37462195}"/>
              </a:ext>
            </a:extLst>
          </p:cNvPr>
          <p:cNvPicPr>
            <a:picLocks noChangeAspect="1"/>
          </p:cNvPicPr>
          <p:nvPr/>
        </p:nvPicPr>
        <p:blipFill>
          <a:blip r:embed="rId3"/>
          <a:stretch>
            <a:fillRect/>
          </a:stretch>
        </p:blipFill>
        <p:spPr>
          <a:xfrm>
            <a:off x="390698" y="197755"/>
            <a:ext cx="3341716" cy="1717704"/>
          </a:xfrm>
          <a:prstGeom prst="rect">
            <a:avLst/>
          </a:prstGeom>
        </p:spPr>
      </p:pic>
      <p:sp>
        <p:nvSpPr>
          <p:cNvPr id="2" name="Title 1">
            <a:extLst>
              <a:ext uri="{FF2B5EF4-FFF2-40B4-BE49-F238E27FC236}">
                <a16:creationId xmlns:a16="http://schemas.microsoft.com/office/drawing/2014/main" id="{054D58C8-6704-4C79-BAE1-BDEA658216E2}"/>
              </a:ext>
            </a:extLst>
          </p:cNvPr>
          <p:cNvSpPr>
            <a:spLocks noGrp="1"/>
          </p:cNvSpPr>
          <p:nvPr>
            <p:ph type="title"/>
          </p:nvPr>
        </p:nvSpPr>
        <p:spPr>
          <a:xfrm>
            <a:off x="1838238" y="612383"/>
            <a:ext cx="10353762" cy="970450"/>
          </a:xfrm>
        </p:spPr>
        <p:txBody>
          <a:bodyPr>
            <a:normAutofit/>
          </a:bodyPr>
          <a:lstStyle/>
          <a:p>
            <a:r>
              <a:rPr lang="en-US" dirty="0">
                <a:solidFill>
                  <a:schemeClr val="tx1"/>
                </a:solidFill>
              </a:rPr>
              <a:t>1948 Genocide Convention </a:t>
            </a:r>
          </a:p>
        </p:txBody>
      </p:sp>
      <p:sp>
        <p:nvSpPr>
          <p:cNvPr id="3" name="Text Placeholder 2">
            <a:extLst>
              <a:ext uri="{FF2B5EF4-FFF2-40B4-BE49-F238E27FC236}">
                <a16:creationId xmlns:a16="http://schemas.microsoft.com/office/drawing/2014/main" id="{0C7E34A8-1780-4BCA-BAA8-62E3B518A0AC}"/>
              </a:ext>
            </a:extLst>
          </p:cNvPr>
          <p:cNvSpPr>
            <a:spLocks noGrp="1"/>
          </p:cNvSpPr>
          <p:nvPr>
            <p:ph type="body" idx="1"/>
          </p:nvPr>
        </p:nvSpPr>
        <p:spPr>
          <a:xfrm>
            <a:off x="431430" y="1997461"/>
            <a:ext cx="3300984" cy="576262"/>
          </a:xfrm>
        </p:spPr>
        <p:txBody>
          <a:bodyPr/>
          <a:lstStyle/>
          <a:p>
            <a:r>
              <a:rPr lang="en-US" dirty="0"/>
              <a:t>Article I:</a:t>
            </a:r>
          </a:p>
        </p:txBody>
      </p:sp>
      <p:sp>
        <p:nvSpPr>
          <p:cNvPr id="4" name="Text Placeholder 3">
            <a:extLst>
              <a:ext uri="{FF2B5EF4-FFF2-40B4-BE49-F238E27FC236}">
                <a16:creationId xmlns:a16="http://schemas.microsoft.com/office/drawing/2014/main" id="{E180B1F7-1EE6-437A-BE1B-422C188624C3}"/>
              </a:ext>
            </a:extLst>
          </p:cNvPr>
          <p:cNvSpPr>
            <a:spLocks noGrp="1"/>
          </p:cNvSpPr>
          <p:nvPr>
            <p:ph type="body" sz="half" idx="15"/>
          </p:nvPr>
        </p:nvSpPr>
        <p:spPr>
          <a:xfrm>
            <a:off x="83891" y="2583809"/>
            <a:ext cx="3980575" cy="2999064"/>
          </a:xfrm>
        </p:spPr>
        <p:txBody>
          <a:bodyPr>
            <a:normAutofit fontScale="92500" lnSpcReduction="10000"/>
          </a:bodyPr>
          <a:lstStyle/>
          <a:p>
            <a:r>
              <a:rPr lang="en-US" sz="2800" dirty="0">
                <a:solidFill>
                  <a:schemeClr val="tx1"/>
                </a:solidFill>
                <a:effectLst/>
              </a:rPr>
              <a:t>“…genocide, whether committed in time of peace or in time of war, is a crime under international law which they undertake to prevent and to punish.”</a:t>
            </a:r>
            <a:br>
              <a:rPr lang="en-US" sz="2800" dirty="0"/>
            </a:br>
            <a:endParaRPr lang="en-US" sz="2800" dirty="0"/>
          </a:p>
        </p:txBody>
      </p:sp>
      <p:sp>
        <p:nvSpPr>
          <p:cNvPr id="6" name="Text Placeholder 5">
            <a:extLst>
              <a:ext uri="{FF2B5EF4-FFF2-40B4-BE49-F238E27FC236}">
                <a16:creationId xmlns:a16="http://schemas.microsoft.com/office/drawing/2014/main" id="{04CD9709-26C0-4378-8527-00DC9E5D52B3}"/>
              </a:ext>
            </a:extLst>
          </p:cNvPr>
          <p:cNvSpPr>
            <a:spLocks noGrp="1"/>
          </p:cNvSpPr>
          <p:nvPr>
            <p:ph type="body" sz="half" idx="16"/>
          </p:nvPr>
        </p:nvSpPr>
        <p:spPr>
          <a:xfrm>
            <a:off x="3990610" y="2285592"/>
            <a:ext cx="3926604" cy="3088178"/>
          </a:xfrm>
        </p:spPr>
        <p:txBody>
          <a:bodyPr>
            <a:normAutofit/>
          </a:bodyPr>
          <a:lstStyle/>
          <a:p>
            <a:r>
              <a:rPr lang="en-US" sz="2800" dirty="0">
                <a:solidFill>
                  <a:schemeClr val="tx1"/>
                </a:solidFill>
                <a:effectLst/>
              </a:rPr>
              <a:t>152 countries have signed the Convention on the Prevention and Punishment of the Crime of Genocide</a:t>
            </a:r>
          </a:p>
        </p:txBody>
      </p:sp>
      <p:sp>
        <p:nvSpPr>
          <p:cNvPr id="9" name="TextBox 8">
            <a:extLst>
              <a:ext uri="{FF2B5EF4-FFF2-40B4-BE49-F238E27FC236}">
                <a16:creationId xmlns:a16="http://schemas.microsoft.com/office/drawing/2014/main" id="{514EC330-31EB-4A0D-80E1-39875BE95033}"/>
              </a:ext>
            </a:extLst>
          </p:cNvPr>
          <p:cNvSpPr txBox="1"/>
          <p:nvPr/>
        </p:nvSpPr>
        <p:spPr>
          <a:xfrm>
            <a:off x="2061556" y="5643598"/>
            <a:ext cx="9360131" cy="954107"/>
          </a:xfrm>
          <a:prstGeom prst="rect">
            <a:avLst/>
          </a:prstGeom>
          <a:noFill/>
        </p:spPr>
        <p:txBody>
          <a:bodyPr wrap="square" rtlCol="0">
            <a:spAutoFit/>
          </a:bodyPr>
          <a:lstStyle/>
          <a:p>
            <a:r>
              <a:rPr lang="en-US" sz="2800" dirty="0"/>
              <a:t>Do you know: what year did the United States adopt the Genocide Convention?</a:t>
            </a:r>
          </a:p>
        </p:txBody>
      </p:sp>
      <p:sp>
        <p:nvSpPr>
          <p:cNvPr id="7" name="TextBox 6">
            <a:extLst>
              <a:ext uri="{FF2B5EF4-FFF2-40B4-BE49-F238E27FC236}">
                <a16:creationId xmlns:a16="http://schemas.microsoft.com/office/drawing/2014/main" id="{EEE148C2-8F62-47F2-B9B1-F54F97F99F66}"/>
              </a:ext>
            </a:extLst>
          </p:cNvPr>
          <p:cNvSpPr txBox="1"/>
          <p:nvPr/>
        </p:nvSpPr>
        <p:spPr>
          <a:xfrm>
            <a:off x="8321880" y="1989953"/>
            <a:ext cx="3053592" cy="3477875"/>
          </a:xfrm>
          <a:prstGeom prst="rect">
            <a:avLst/>
          </a:prstGeom>
          <a:noFill/>
        </p:spPr>
        <p:txBody>
          <a:bodyPr wrap="square" rtlCol="0">
            <a:spAutoFit/>
          </a:bodyPr>
          <a:lstStyle/>
          <a:p>
            <a:r>
              <a:rPr lang="en-US" sz="2200" dirty="0"/>
              <a:t>Nuremberg Trials (1945) :</a:t>
            </a:r>
          </a:p>
          <a:p>
            <a:pPr marL="342900" indent="-342900">
              <a:buFont typeface="Arial" panose="020B0604020202020204" pitchFamily="34" charset="0"/>
              <a:buChar char="•"/>
            </a:pPr>
            <a:r>
              <a:rPr lang="en-US" sz="2200" dirty="0"/>
              <a:t>Military Tribunals set up by the Allied Powers.  </a:t>
            </a:r>
          </a:p>
          <a:p>
            <a:pPr marL="342900" indent="-342900">
              <a:buFont typeface="Arial" panose="020B0604020202020204" pitchFamily="34" charset="0"/>
              <a:buChar char="•"/>
            </a:pPr>
            <a:r>
              <a:rPr lang="en-US" sz="2200" dirty="0"/>
              <a:t>For the first time, those who perpetrated crimes against humanity were tried. </a:t>
            </a:r>
          </a:p>
        </p:txBody>
      </p:sp>
    </p:spTree>
    <p:extLst>
      <p:ext uri="{BB962C8B-B14F-4D97-AF65-F5344CB8AC3E}">
        <p14:creationId xmlns:p14="http://schemas.microsoft.com/office/powerpoint/2010/main" val="259432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4360-39A9-4535-A23E-3BE87A1B201D}"/>
              </a:ext>
            </a:extLst>
          </p:cNvPr>
          <p:cNvSpPr>
            <a:spLocks noGrp="1"/>
          </p:cNvSpPr>
          <p:nvPr>
            <p:ph type="title"/>
          </p:nvPr>
        </p:nvSpPr>
        <p:spPr>
          <a:xfrm>
            <a:off x="919119" y="411479"/>
            <a:ext cx="10353762" cy="970450"/>
          </a:xfrm>
        </p:spPr>
        <p:txBody>
          <a:bodyPr/>
          <a:lstStyle/>
          <a:p>
            <a:r>
              <a:rPr lang="en-US" dirty="0"/>
              <a:t>Cultural Genocide</a:t>
            </a:r>
          </a:p>
        </p:txBody>
      </p:sp>
      <p:sp>
        <p:nvSpPr>
          <p:cNvPr id="3" name="Content Placeholder 2">
            <a:extLst>
              <a:ext uri="{FF2B5EF4-FFF2-40B4-BE49-F238E27FC236}">
                <a16:creationId xmlns:a16="http://schemas.microsoft.com/office/drawing/2014/main" id="{28FC83EC-F49A-4C53-B069-BC53971A14F9}"/>
              </a:ext>
            </a:extLst>
          </p:cNvPr>
          <p:cNvSpPr>
            <a:spLocks noGrp="1"/>
          </p:cNvSpPr>
          <p:nvPr>
            <p:ph idx="1"/>
          </p:nvPr>
        </p:nvSpPr>
        <p:spPr>
          <a:xfrm>
            <a:off x="5012574" y="1596044"/>
            <a:ext cx="6966066" cy="5070763"/>
          </a:xfrm>
        </p:spPr>
        <p:txBody>
          <a:bodyPr>
            <a:normAutofit/>
          </a:bodyPr>
          <a:lstStyle/>
          <a:p>
            <a:r>
              <a:rPr lang="en-US" dirty="0">
                <a:solidFill>
                  <a:schemeClr val="tx1"/>
                </a:solidFill>
              </a:rPr>
              <a:t>Defined as “the destruction by brutal means of the specific characteristics of a group.” </a:t>
            </a:r>
          </a:p>
          <a:p>
            <a:r>
              <a:rPr lang="en-US" dirty="0">
                <a:solidFill>
                  <a:schemeClr val="tx1"/>
                </a:solidFill>
              </a:rPr>
              <a:t>Cultural genocide can include: forcibly moving children to another group; prohibiting of a group’s national language in written and spoken forms; destruction of religious works, or historical or religious monuments; and destruction or dispersion of objects or historical, artistic or religious value. </a:t>
            </a:r>
          </a:p>
          <a:p>
            <a:r>
              <a:rPr lang="en-US" dirty="0">
                <a:solidFill>
                  <a:schemeClr val="tx1"/>
                </a:solidFill>
              </a:rPr>
              <a:t>The act of cultural genocide is </a:t>
            </a:r>
            <a:r>
              <a:rPr lang="en-US" b="1" dirty="0">
                <a:solidFill>
                  <a:schemeClr val="tx1"/>
                </a:solidFill>
              </a:rPr>
              <a:t>NOT</a:t>
            </a:r>
            <a:r>
              <a:rPr lang="en-US" dirty="0">
                <a:solidFill>
                  <a:schemeClr val="tx1"/>
                </a:solidFill>
              </a:rPr>
              <a:t> included in the Genocide Convention. </a:t>
            </a:r>
          </a:p>
          <a:p>
            <a:r>
              <a:rPr lang="en-US" dirty="0">
                <a:solidFill>
                  <a:schemeClr val="tx1"/>
                </a:solidFill>
              </a:rPr>
              <a:t>Lemkin argued that the “destruction of the diversity of cultures is as disastrous as the physical destructions of nations.”</a:t>
            </a:r>
          </a:p>
        </p:txBody>
      </p:sp>
      <p:pic>
        <p:nvPicPr>
          <p:cNvPr id="4" name="Picture 3">
            <a:extLst>
              <a:ext uri="{FF2B5EF4-FFF2-40B4-BE49-F238E27FC236}">
                <a16:creationId xmlns:a16="http://schemas.microsoft.com/office/drawing/2014/main" id="{6E760DB3-6EE9-472E-918A-F9DC9A0A24FA}"/>
              </a:ext>
            </a:extLst>
          </p:cNvPr>
          <p:cNvPicPr>
            <a:picLocks noChangeAspect="1"/>
          </p:cNvPicPr>
          <p:nvPr/>
        </p:nvPicPr>
        <p:blipFill>
          <a:blip r:embed="rId2"/>
          <a:stretch>
            <a:fillRect/>
          </a:stretch>
        </p:blipFill>
        <p:spPr>
          <a:xfrm>
            <a:off x="0" y="1818992"/>
            <a:ext cx="5012574" cy="3642470"/>
          </a:xfrm>
          <a:prstGeom prst="rect">
            <a:avLst/>
          </a:prstGeom>
        </p:spPr>
      </p:pic>
      <p:sp>
        <p:nvSpPr>
          <p:cNvPr id="5" name="TextBox 4">
            <a:extLst>
              <a:ext uri="{FF2B5EF4-FFF2-40B4-BE49-F238E27FC236}">
                <a16:creationId xmlns:a16="http://schemas.microsoft.com/office/drawing/2014/main" id="{47173BAB-D577-488C-B856-D01424E522BF}"/>
              </a:ext>
            </a:extLst>
          </p:cNvPr>
          <p:cNvSpPr txBox="1"/>
          <p:nvPr/>
        </p:nvSpPr>
        <p:spPr>
          <a:xfrm>
            <a:off x="282633" y="5752407"/>
            <a:ext cx="4480560" cy="646331"/>
          </a:xfrm>
          <a:prstGeom prst="rect">
            <a:avLst/>
          </a:prstGeom>
          <a:noFill/>
        </p:spPr>
        <p:txBody>
          <a:bodyPr wrap="square" rtlCol="0">
            <a:spAutoFit/>
          </a:bodyPr>
          <a:lstStyle/>
          <a:p>
            <a:r>
              <a:rPr lang="en-US" dirty="0"/>
              <a:t>Native Americans at the Carlisle School in Pennsylvania.</a:t>
            </a:r>
          </a:p>
        </p:txBody>
      </p:sp>
    </p:spTree>
    <p:extLst>
      <p:ext uri="{BB962C8B-B14F-4D97-AF65-F5344CB8AC3E}">
        <p14:creationId xmlns:p14="http://schemas.microsoft.com/office/powerpoint/2010/main" val="67607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736A-CCCC-4C35-8C64-F3D98A114E5A}"/>
              </a:ext>
            </a:extLst>
          </p:cNvPr>
          <p:cNvSpPr>
            <a:spLocks noGrp="1"/>
          </p:cNvSpPr>
          <p:nvPr>
            <p:ph type="title"/>
          </p:nvPr>
        </p:nvSpPr>
        <p:spPr/>
        <p:txBody>
          <a:bodyPr/>
          <a:lstStyle/>
          <a:p>
            <a:r>
              <a:rPr lang="en-US" dirty="0"/>
              <a:t>Genocides that resulted in International Trials:</a:t>
            </a:r>
          </a:p>
        </p:txBody>
      </p:sp>
      <p:sp>
        <p:nvSpPr>
          <p:cNvPr id="3" name="Text Placeholder 2">
            <a:extLst>
              <a:ext uri="{FF2B5EF4-FFF2-40B4-BE49-F238E27FC236}">
                <a16:creationId xmlns:a16="http://schemas.microsoft.com/office/drawing/2014/main" id="{93B55C2B-5BC2-439A-8E36-645A3C312BDE}"/>
              </a:ext>
            </a:extLst>
          </p:cNvPr>
          <p:cNvSpPr>
            <a:spLocks noGrp="1"/>
          </p:cNvSpPr>
          <p:nvPr>
            <p:ph type="body" idx="1"/>
          </p:nvPr>
        </p:nvSpPr>
        <p:spPr>
          <a:xfrm>
            <a:off x="842488" y="1580050"/>
            <a:ext cx="3300984" cy="576262"/>
          </a:xfrm>
        </p:spPr>
        <p:txBody>
          <a:bodyPr/>
          <a:lstStyle/>
          <a:p>
            <a:r>
              <a:rPr lang="en-US" sz="2800" dirty="0"/>
              <a:t>Cambodia</a:t>
            </a:r>
          </a:p>
        </p:txBody>
      </p:sp>
      <p:sp>
        <p:nvSpPr>
          <p:cNvPr id="4" name="Text Placeholder 3">
            <a:extLst>
              <a:ext uri="{FF2B5EF4-FFF2-40B4-BE49-F238E27FC236}">
                <a16:creationId xmlns:a16="http://schemas.microsoft.com/office/drawing/2014/main" id="{4BED31B2-B3E4-4ACF-BA03-26F85E270759}"/>
              </a:ext>
            </a:extLst>
          </p:cNvPr>
          <p:cNvSpPr>
            <a:spLocks noGrp="1"/>
          </p:cNvSpPr>
          <p:nvPr>
            <p:ph type="body" sz="half" idx="15"/>
          </p:nvPr>
        </p:nvSpPr>
        <p:spPr>
          <a:xfrm>
            <a:off x="347538" y="2295936"/>
            <a:ext cx="4341908" cy="4037751"/>
          </a:xfrm>
        </p:spPr>
        <p:txBody>
          <a:bodyPr/>
          <a:lstStyle/>
          <a:p>
            <a:pPr marL="285750" indent="-285750">
              <a:buFont typeface="Arial" panose="020B0604020202020204" pitchFamily="34" charset="0"/>
              <a:buChar char="•"/>
            </a:pPr>
            <a:r>
              <a:rPr lang="en-US" sz="1800" dirty="0">
                <a:solidFill>
                  <a:schemeClr val="tx1"/>
                </a:solidFill>
              </a:rPr>
              <a:t>Led by Pol Pot and the Khmer Rouge.</a:t>
            </a:r>
          </a:p>
          <a:p>
            <a:pPr marL="285750" indent="-285750">
              <a:buFont typeface="Arial" panose="020B0604020202020204" pitchFamily="34" charset="0"/>
              <a:buChar char="•"/>
            </a:pPr>
            <a:r>
              <a:rPr lang="en-US" sz="1800" dirty="0">
                <a:solidFill>
                  <a:schemeClr val="tx1"/>
                </a:solidFill>
              </a:rPr>
              <a:t>Believed that Cambodia citizens had been tainted by outside ideas.</a:t>
            </a:r>
          </a:p>
          <a:p>
            <a:pPr marL="285750" indent="-285750">
              <a:buFont typeface="Arial" panose="020B0604020202020204" pitchFamily="34" charset="0"/>
              <a:buChar char="•"/>
            </a:pPr>
            <a:r>
              <a:rPr lang="en-US" sz="1800" dirty="0">
                <a:solidFill>
                  <a:schemeClr val="tx1"/>
                </a:solidFill>
              </a:rPr>
              <a:t>Persecuted the elite first, then targeted upper and middle classes. </a:t>
            </a:r>
          </a:p>
          <a:p>
            <a:pPr marL="285750" indent="-285750">
              <a:buFont typeface="Arial" panose="020B0604020202020204" pitchFamily="34" charset="0"/>
              <a:buChar char="•"/>
            </a:pPr>
            <a:r>
              <a:rPr lang="en-US" sz="1800" dirty="0">
                <a:solidFill>
                  <a:schemeClr val="tx1"/>
                </a:solidFill>
              </a:rPr>
              <a:t>“Re-education” camps where thousands were sent. Those who refused were murdered in killing fields. </a:t>
            </a:r>
          </a:p>
          <a:p>
            <a:pPr marL="285750" indent="-285750">
              <a:buFont typeface="Arial" panose="020B0604020202020204" pitchFamily="34" charset="0"/>
              <a:buChar char="•"/>
            </a:pPr>
            <a:r>
              <a:rPr lang="en-US" sz="1800" dirty="0">
                <a:solidFill>
                  <a:schemeClr val="tx1"/>
                </a:solidFill>
              </a:rPr>
              <a:t> Murdered 1.5 - 2 million people from April 1975 – January 1979. </a:t>
            </a:r>
          </a:p>
          <a:p>
            <a:endParaRPr lang="en-US" dirty="0"/>
          </a:p>
        </p:txBody>
      </p:sp>
      <p:pic>
        <p:nvPicPr>
          <p:cNvPr id="9" name="Picture 8">
            <a:extLst>
              <a:ext uri="{FF2B5EF4-FFF2-40B4-BE49-F238E27FC236}">
                <a16:creationId xmlns:a16="http://schemas.microsoft.com/office/drawing/2014/main" id="{0B6EAF47-B9A5-4AC7-9BCE-C8929538E6DA}"/>
              </a:ext>
            </a:extLst>
          </p:cNvPr>
          <p:cNvPicPr>
            <a:picLocks noChangeAspect="1"/>
          </p:cNvPicPr>
          <p:nvPr/>
        </p:nvPicPr>
        <p:blipFill>
          <a:blip r:embed="rId2"/>
          <a:stretch>
            <a:fillRect/>
          </a:stretch>
        </p:blipFill>
        <p:spPr>
          <a:xfrm>
            <a:off x="4806892" y="2542809"/>
            <a:ext cx="3594381" cy="2457030"/>
          </a:xfrm>
          <a:prstGeom prst="rect">
            <a:avLst/>
          </a:prstGeom>
        </p:spPr>
      </p:pic>
      <p:pic>
        <p:nvPicPr>
          <p:cNvPr id="11" name="Picture 10">
            <a:extLst>
              <a:ext uri="{FF2B5EF4-FFF2-40B4-BE49-F238E27FC236}">
                <a16:creationId xmlns:a16="http://schemas.microsoft.com/office/drawing/2014/main" id="{0D542AE7-E4B0-4931-92FE-F44CB2720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425" y="2542809"/>
            <a:ext cx="3143250" cy="3381375"/>
          </a:xfrm>
          <a:prstGeom prst="rect">
            <a:avLst/>
          </a:prstGeom>
        </p:spPr>
      </p:pic>
    </p:spTree>
    <p:extLst>
      <p:ext uri="{BB962C8B-B14F-4D97-AF65-F5344CB8AC3E}">
        <p14:creationId xmlns:p14="http://schemas.microsoft.com/office/powerpoint/2010/main" val="2150124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8760-5677-4EF8-BA55-BE47C641BC7D}"/>
              </a:ext>
            </a:extLst>
          </p:cNvPr>
          <p:cNvSpPr>
            <a:spLocks noGrp="1"/>
          </p:cNvSpPr>
          <p:nvPr>
            <p:ph type="title"/>
          </p:nvPr>
        </p:nvSpPr>
        <p:spPr>
          <a:xfrm>
            <a:off x="3531996" y="538294"/>
            <a:ext cx="9182662" cy="970450"/>
          </a:xfrm>
        </p:spPr>
        <p:txBody>
          <a:bodyPr/>
          <a:lstStyle/>
          <a:p>
            <a:r>
              <a:rPr lang="en-US" dirty="0"/>
              <a:t>Genocides after 1945 continued:</a:t>
            </a:r>
          </a:p>
        </p:txBody>
      </p:sp>
      <p:sp>
        <p:nvSpPr>
          <p:cNvPr id="3" name="Text Placeholder 2">
            <a:extLst>
              <a:ext uri="{FF2B5EF4-FFF2-40B4-BE49-F238E27FC236}">
                <a16:creationId xmlns:a16="http://schemas.microsoft.com/office/drawing/2014/main" id="{ADC1E4CE-92E5-4028-AB7F-A2930F37ED33}"/>
              </a:ext>
            </a:extLst>
          </p:cNvPr>
          <p:cNvSpPr>
            <a:spLocks noGrp="1"/>
          </p:cNvSpPr>
          <p:nvPr>
            <p:ph type="body" idx="1"/>
          </p:nvPr>
        </p:nvSpPr>
        <p:spPr>
          <a:xfrm>
            <a:off x="913795" y="2197198"/>
            <a:ext cx="3300984" cy="576262"/>
          </a:xfrm>
        </p:spPr>
        <p:txBody>
          <a:bodyPr/>
          <a:lstStyle/>
          <a:p>
            <a:r>
              <a:rPr lang="en-US" dirty="0"/>
              <a:t>Rwanda</a:t>
            </a:r>
          </a:p>
        </p:txBody>
      </p:sp>
      <p:sp>
        <p:nvSpPr>
          <p:cNvPr id="4" name="Text Placeholder 3">
            <a:extLst>
              <a:ext uri="{FF2B5EF4-FFF2-40B4-BE49-F238E27FC236}">
                <a16:creationId xmlns:a16="http://schemas.microsoft.com/office/drawing/2014/main" id="{4AA96DF4-9548-40CC-B301-A212546494B6}"/>
              </a:ext>
            </a:extLst>
          </p:cNvPr>
          <p:cNvSpPr>
            <a:spLocks noGrp="1"/>
          </p:cNvSpPr>
          <p:nvPr>
            <p:ph type="body" sz="half" idx="15"/>
          </p:nvPr>
        </p:nvSpPr>
        <p:spPr>
          <a:xfrm>
            <a:off x="913795" y="2935817"/>
            <a:ext cx="3300984" cy="3219450"/>
          </a:xfrm>
        </p:spPr>
        <p:txBody>
          <a:bodyPr>
            <a:noAutofit/>
          </a:bodyPr>
          <a:lstStyle/>
          <a:p>
            <a:pPr marL="342900" indent="-342900">
              <a:buFont typeface="Arial" panose="020B0604020202020204" pitchFamily="34" charset="0"/>
              <a:buChar char="•"/>
            </a:pPr>
            <a:r>
              <a:rPr lang="en-US" dirty="0">
                <a:solidFill>
                  <a:schemeClr val="tx1"/>
                </a:solidFill>
              </a:rPr>
              <a:t>Assassination of Rwandan President started the genocidal killings as his death was blamed on Tutsi rebels.</a:t>
            </a:r>
          </a:p>
          <a:p>
            <a:pPr marL="342900" indent="-342900">
              <a:buFont typeface="Arial" panose="020B0604020202020204" pitchFamily="34" charset="0"/>
              <a:buChar char="•"/>
            </a:pPr>
            <a:r>
              <a:rPr lang="en-US" dirty="0">
                <a:solidFill>
                  <a:schemeClr val="tx1"/>
                </a:solidFill>
              </a:rPr>
              <a:t>Tutsi minority were targeted by Hutu majority. </a:t>
            </a:r>
          </a:p>
          <a:p>
            <a:pPr marL="342900" indent="-342900">
              <a:buFont typeface="Arial" panose="020B0604020202020204" pitchFamily="34" charset="0"/>
              <a:buChar char="•"/>
            </a:pPr>
            <a:r>
              <a:rPr lang="en-US" dirty="0">
                <a:solidFill>
                  <a:schemeClr val="tx1"/>
                </a:solidFill>
              </a:rPr>
              <a:t>Rape was weaponized, with upwards of 500,000 women raped over 100 days.</a:t>
            </a:r>
          </a:p>
          <a:p>
            <a:pPr marL="342900" indent="-342900">
              <a:buFont typeface="Arial" panose="020B0604020202020204" pitchFamily="34" charset="0"/>
              <a:buChar char="•"/>
            </a:pPr>
            <a:r>
              <a:rPr lang="en-US" dirty="0">
                <a:solidFill>
                  <a:schemeClr val="tx1"/>
                </a:solidFill>
              </a:rPr>
              <a:t>In 100 days in 1994, 800,000 to 1 million Tutsi, moderate Hutu, and </a:t>
            </a:r>
            <a:r>
              <a:rPr lang="en-US" dirty="0" err="1">
                <a:solidFill>
                  <a:schemeClr val="tx1"/>
                </a:solidFill>
              </a:rPr>
              <a:t>Twa</a:t>
            </a:r>
            <a:r>
              <a:rPr lang="en-US" dirty="0">
                <a:solidFill>
                  <a:schemeClr val="tx1"/>
                </a:solidFill>
              </a:rPr>
              <a:t> were murdered.</a:t>
            </a:r>
          </a:p>
          <a:p>
            <a:pPr marL="342900" indent="-342900">
              <a:buFont typeface="Arial" panose="020B0604020202020204" pitchFamily="34" charset="0"/>
              <a:buChar char="•"/>
            </a:pPr>
            <a:r>
              <a:rPr lang="en-US" dirty="0">
                <a:solidFill>
                  <a:schemeClr val="tx1"/>
                </a:solidFill>
              </a:rPr>
              <a:t>The U.N. had soldiers stationed in the country but did not have the proper mandate to stop the genocide.</a:t>
            </a:r>
          </a:p>
        </p:txBody>
      </p:sp>
      <p:pic>
        <p:nvPicPr>
          <p:cNvPr id="10" name="Picture 9">
            <a:extLst>
              <a:ext uri="{FF2B5EF4-FFF2-40B4-BE49-F238E27FC236}">
                <a16:creationId xmlns:a16="http://schemas.microsoft.com/office/drawing/2014/main" id="{73550256-3E76-4980-B86A-0341F2328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476" y="1806001"/>
            <a:ext cx="5608379" cy="4649347"/>
          </a:xfrm>
          <a:prstGeom prst="rect">
            <a:avLst/>
          </a:prstGeom>
        </p:spPr>
      </p:pic>
      <p:pic>
        <p:nvPicPr>
          <p:cNvPr id="11" name="Picture 10">
            <a:extLst>
              <a:ext uri="{FF2B5EF4-FFF2-40B4-BE49-F238E27FC236}">
                <a16:creationId xmlns:a16="http://schemas.microsoft.com/office/drawing/2014/main" id="{62833743-0218-4FA5-93BC-2E53F0DA732C}"/>
              </a:ext>
            </a:extLst>
          </p:cNvPr>
          <p:cNvPicPr>
            <a:picLocks noChangeAspect="1"/>
          </p:cNvPicPr>
          <p:nvPr/>
        </p:nvPicPr>
        <p:blipFill>
          <a:blip r:embed="rId3"/>
          <a:stretch>
            <a:fillRect/>
          </a:stretch>
        </p:blipFill>
        <p:spPr>
          <a:xfrm>
            <a:off x="480431" y="77188"/>
            <a:ext cx="3760929" cy="2235166"/>
          </a:xfrm>
          <a:prstGeom prst="rect">
            <a:avLst/>
          </a:prstGeom>
        </p:spPr>
      </p:pic>
    </p:spTree>
    <p:extLst>
      <p:ext uri="{BB962C8B-B14F-4D97-AF65-F5344CB8AC3E}">
        <p14:creationId xmlns:p14="http://schemas.microsoft.com/office/powerpoint/2010/main" val="206879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67D5-3789-430A-B272-5D6F3B753AF1}"/>
              </a:ext>
            </a:extLst>
          </p:cNvPr>
          <p:cNvSpPr>
            <a:spLocks noGrp="1"/>
          </p:cNvSpPr>
          <p:nvPr>
            <p:ph type="title"/>
          </p:nvPr>
        </p:nvSpPr>
        <p:spPr>
          <a:xfrm>
            <a:off x="2432202" y="342961"/>
            <a:ext cx="10353762" cy="970450"/>
          </a:xfrm>
        </p:spPr>
        <p:txBody>
          <a:bodyPr/>
          <a:lstStyle/>
          <a:p>
            <a:r>
              <a:rPr lang="en-US" dirty="0"/>
              <a:t>Genocides after 1945 Continued:</a:t>
            </a:r>
          </a:p>
        </p:txBody>
      </p:sp>
      <p:sp>
        <p:nvSpPr>
          <p:cNvPr id="3" name="Text Placeholder 2">
            <a:extLst>
              <a:ext uri="{FF2B5EF4-FFF2-40B4-BE49-F238E27FC236}">
                <a16:creationId xmlns:a16="http://schemas.microsoft.com/office/drawing/2014/main" id="{ECA98CB6-DF70-475C-A9DC-BBD29284FE51}"/>
              </a:ext>
            </a:extLst>
          </p:cNvPr>
          <p:cNvSpPr>
            <a:spLocks noGrp="1"/>
          </p:cNvSpPr>
          <p:nvPr>
            <p:ph type="body" idx="1"/>
          </p:nvPr>
        </p:nvSpPr>
        <p:spPr>
          <a:xfrm>
            <a:off x="2432202" y="2493873"/>
            <a:ext cx="3300984" cy="388708"/>
          </a:xfrm>
        </p:spPr>
        <p:txBody>
          <a:bodyPr/>
          <a:lstStyle/>
          <a:p>
            <a:endParaRPr lang="en-US" dirty="0"/>
          </a:p>
          <a:p>
            <a:r>
              <a:rPr lang="en-US" dirty="0"/>
              <a:t>Bosnia</a:t>
            </a:r>
          </a:p>
        </p:txBody>
      </p:sp>
      <p:sp>
        <p:nvSpPr>
          <p:cNvPr id="4" name="Text Placeholder 3">
            <a:extLst>
              <a:ext uri="{FF2B5EF4-FFF2-40B4-BE49-F238E27FC236}">
                <a16:creationId xmlns:a16="http://schemas.microsoft.com/office/drawing/2014/main" id="{69626F06-F4A8-4C5C-96E0-C1425F044913}"/>
              </a:ext>
            </a:extLst>
          </p:cNvPr>
          <p:cNvSpPr>
            <a:spLocks noGrp="1"/>
          </p:cNvSpPr>
          <p:nvPr>
            <p:ph type="body" sz="half" idx="15"/>
          </p:nvPr>
        </p:nvSpPr>
        <p:spPr>
          <a:xfrm>
            <a:off x="893234" y="2882581"/>
            <a:ext cx="6472766" cy="3632458"/>
          </a:xfrm>
        </p:spPr>
        <p:txBody>
          <a:bodyPr>
            <a:normAutofit/>
          </a:bodyPr>
          <a:lstStyle/>
          <a:p>
            <a:pPr marL="342900" indent="-342900">
              <a:buFont typeface="Arial" panose="020B0604020202020204" pitchFamily="34" charset="0"/>
              <a:buChar char="•"/>
            </a:pPr>
            <a:r>
              <a:rPr lang="en-US" sz="2000" dirty="0"/>
              <a:t>Committed by General Ratko Mladic and the Army of the </a:t>
            </a:r>
            <a:r>
              <a:rPr lang="en-US" sz="2000" dirty="0" err="1"/>
              <a:t>Republika</a:t>
            </a:r>
            <a:r>
              <a:rPr lang="en-US" sz="2000" dirty="0"/>
              <a:t> Srpska (VRS) in 1995.</a:t>
            </a:r>
          </a:p>
          <a:p>
            <a:pPr marL="342900" indent="-342900">
              <a:buFont typeface="Arial" panose="020B0604020202020204" pitchFamily="34" charset="0"/>
              <a:buChar char="•"/>
            </a:pPr>
            <a:r>
              <a:rPr lang="en-US" sz="2000" dirty="0"/>
              <a:t>Conflict between the Yugoslav Army and the Army of the Republic of Bosnia and Herzegovina.</a:t>
            </a:r>
          </a:p>
          <a:p>
            <a:pPr marL="342900" indent="-342900">
              <a:buFont typeface="Arial" panose="020B0604020202020204" pitchFamily="34" charset="0"/>
              <a:buChar char="•"/>
            </a:pPr>
            <a:r>
              <a:rPr lang="en-US" sz="2000" dirty="0"/>
              <a:t>In the town of Srebrenica, more than 8,000 Bosnian Muslims men and boys (</a:t>
            </a:r>
            <a:r>
              <a:rPr lang="en-US" sz="2000" dirty="0" err="1"/>
              <a:t>Bosniaks</a:t>
            </a:r>
            <a:r>
              <a:rPr lang="en-US" sz="2000" dirty="0"/>
              <a:t>) were murdered. </a:t>
            </a:r>
          </a:p>
          <a:p>
            <a:pPr marL="342900" indent="-342900">
              <a:buFont typeface="Arial" panose="020B0604020202020204" pitchFamily="34" charset="0"/>
              <a:buChar char="•"/>
            </a:pPr>
            <a:r>
              <a:rPr lang="en-US" sz="2000" dirty="0"/>
              <a:t>Nearly 30,000 </a:t>
            </a:r>
            <a:r>
              <a:rPr lang="en-US" sz="2000" dirty="0" err="1"/>
              <a:t>Bosniak</a:t>
            </a:r>
            <a:r>
              <a:rPr lang="en-US" sz="2000" dirty="0"/>
              <a:t> civilians were removed in a mass expulsion</a:t>
            </a:r>
            <a:r>
              <a:rPr lang="en-US" sz="2400" dirty="0"/>
              <a:t>.  </a:t>
            </a:r>
          </a:p>
          <a:p>
            <a:endParaRPr lang="en-US" dirty="0"/>
          </a:p>
        </p:txBody>
      </p:sp>
      <p:pic>
        <p:nvPicPr>
          <p:cNvPr id="10" name="Picture 9">
            <a:extLst>
              <a:ext uri="{FF2B5EF4-FFF2-40B4-BE49-F238E27FC236}">
                <a16:creationId xmlns:a16="http://schemas.microsoft.com/office/drawing/2014/main" id="{29C5AA46-D2AC-428C-B297-0453D7030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1" y="1558075"/>
            <a:ext cx="4074271" cy="5137123"/>
          </a:xfrm>
          <a:prstGeom prst="rect">
            <a:avLst/>
          </a:prstGeom>
        </p:spPr>
      </p:pic>
      <p:pic>
        <p:nvPicPr>
          <p:cNvPr id="11" name="Picture 10">
            <a:extLst>
              <a:ext uri="{FF2B5EF4-FFF2-40B4-BE49-F238E27FC236}">
                <a16:creationId xmlns:a16="http://schemas.microsoft.com/office/drawing/2014/main" id="{3F3FAB19-6A57-4ADE-8BAD-DB65E768894C}"/>
              </a:ext>
            </a:extLst>
          </p:cNvPr>
          <p:cNvPicPr>
            <a:picLocks noChangeAspect="1"/>
          </p:cNvPicPr>
          <p:nvPr/>
        </p:nvPicPr>
        <p:blipFill>
          <a:blip r:embed="rId3"/>
          <a:stretch>
            <a:fillRect/>
          </a:stretch>
        </p:blipFill>
        <p:spPr>
          <a:xfrm>
            <a:off x="476354" y="199506"/>
            <a:ext cx="3333168" cy="2227810"/>
          </a:xfrm>
          <a:prstGeom prst="rect">
            <a:avLst/>
          </a:prstGeom>
        </p:spPr>
      </p:pic>
    </p:spTree>
    <p:extLst>
      <p:ext uri="{BB962C8B-B14F-4D97-AF65-F5344CB8AC3E}">
        <p14:creationId xmlns:p14="http://schemas.microsoft.com/office/powerpoint/2010/main" val="40096547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839</TotalTime>
  <Words>1138</Words>
  <Application>Microsoft Office PowerPoint</Application>
  <PresentationFormat>Widescreen</PresentationFormat>
  <Paragraphs>104</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Book Antiqua</vt:lpstr>
      <vt:lpstr>Calibri</vt:lpstr>
      <vt:lpstr>Calisto MT</vt:lpstr>
      <vt:lpstr>Wingdings 2</vt:lpstr>
      <vt:lpstr>Slate</vt:lpstr>
      <vt:lpstr>PowerPoint Presentation</vt:lpstr>
      <vt:lpstr>The Politics of Labels</vt:lpstr>
      <vt:lpstr>Questions to consider:</vt:lpstr>
      <vt:lpstr>What is a Genocide?</vt:lpstr>
      <vt:lpstr>1948 Genocide Convention </vt:lpstr>
      <vt:lpstr>Cultural Genocide</vt:lpstr>
      <vt:lpstr>Genocides that resulted in International Trials:</vt:lpstr>
      <vt:lpstr>Genocides after 1945 continued:</vt:lpstr>
      <vt:lpstr>Genocides after 1945 Continued:</vt:lpstr>
      <vt:lpstr>Genocides after 1945 Continued:</vt:lpstr>
      <vt:lpstr>Genocides that did not result in International Trials:</vt:lpstr>
      <vt:lpstr>Genocides that did not result in International Trials continued:</vt:lpstr>
      <vt:lpstr>Ongoing situations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Never Again?  Genocides after the holocaust</dc:title>
  <dc:creator>Nicole Munoz</dc:creator>
  <cp:lastModifiedBy>Nicole Munoz</cp:lastModifiedBy>
  <cp:revision>78</cp:revision>
  <dcterms:created xsi:type="dcterms:W3CDTF">2020-05-23T17:37:49Z</dcterms:created>
  <dcterms:modified xsi:type="dcterms:W3CDTF">2021-03-08T15:38:56Z</dcterms:modified>
</cp:coreProperties>
</file>